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2" r:id="rId6"/>
    <p:sldId id="270" r:id="rId7"/>
    <p:sldId id="271" r:id="rId8"/>
    <p:sldId id="272" r:id="rId9"/>
    <p:sldId id="273" r:id="rId10"/>
    <p:sldId id="281" r:id="rId11"/>
    <p:sldId id="282" r:id="rId12"/>
    <p:sldId id="275" r:id="rId13"/>
    <p:sldId id="276" r:id="rId14"/>
    <p:sldId id="277" r:id="rId15"/>
    <p:sldId id="278" r:id="rId16"/>
    <p:sldId id="279" r:id="rId17"/>
    <p:sldId id="280" r:id="rId18"/>
    <p:sldId id="274" r:id="rId19"/>
    <p:sldId id="283" r:id="rId20"/>
    <p:sldId id="284" r:id="rId21"/>
    <p:sldId id="285" r:id="rId22"/>
    <p:sldId id="286" r:id="rId23"/>
    <p:sldId id="287" r:id="rId24"/>
    <p:sldId id="288" r:id="rId25"/>
    <p:sldId id="289" r:id="rId26"/>
    <p:sldId id="290" r:id="rId27"/>
    <p:sldId id="291" r:id="rId28"/>
    <p:sldId id="292" r:id="rId29"/>
    <p:sldId id="269"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Nunit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8da1e62e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8da1e62e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b7869f5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b7869f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8da1e62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8da1e62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30ff8577_9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30ff8577_9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130ff85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130ff85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575171" y="350409"/>
            <a:ext cx="5754132" cy="4442682"/>
          </a:xfrm>
          <a:prstGeom prst="rect">
            <a:avLst/>
          </a:prstGeom>
        </p:spPr>
        <p:txBody>
          <a:bodyPr spcFirstLastPara="1" wrap="square" lIns="91425" tIns="91425" rIns="91425" bIns="91425" anchor="ctr" anchorCtr="0">
            <a:noAutofit/>
          </a:bodyPr>
          <a:lstStyle/>
          <a:p>
            <a:pPr lvl="0">
              <a:lnSpc>
                <a:spcPct val="115000"/>
              </a:lnSpc>
            </a:pPr>
            <a:r>
              <a:rPr lang="es-419" sz="1300" b="1" dirty="0">
                <a:solidFill>
                  <a:srgbClr val="000000"/>
                </a:solidFill>
                <a:latin typeface="Century Gothic"/>
                <a:ea typeface="Century Gothic"/>
                <a:cs typeface="Century Gothic"/>
                <a:sym typeface="Century Gothic"/>
              </a:rPr>
              <a:t>Universidad Tecnológica de Panamá</a:t>
            </a:r>
            <a:r>
              <a:rPr lang="es-419" sz="1300" dirty="0">
                <a:solidFill>
                  <a:srgbClr val="000000"/>
                </a:solidFill>
                <a:latin typeface="Century Gothic"/>
                <a:ea typeface="Century Gothic"/>
                <a:cs typeface="Century Gothic"/>
                <a:sym typeface="Century Gothic"/>
              </a:rPr>
              <a:t>​</a:t>
            </a:r>
            <a:br>
              <a:rPr lang="es-419" sz="1300" dirty="0">
                <a:solidFill>
                  <a:srgbClr val="000000"/>
                </a:solidFill>
                <a:latin typeface="Century Gothic"/>
                <a:ea typeface="Century Gothic"/>
                <a:cs typeface="Century Gothic"/>
                <a:sym typeface="Century Gothic"/>
              </a:rPr>
            </a:br>
            <a:r>
              <a:rPr lang="es-PA" sz="1300" b="1" dirty="0">
                <a:solidFill>
                  <a:srgbClr val="000000"/>
                </a:solidFill>
                <a:latin typeface="Century Gothic"/>
                <a:ea typeface="Century Gothic"/>
                <a:cs typeface="Century Gothic"/>
                <a:sym typeface="Century Gothic"/>
              </a:rPr>
              <a:t>Facultad De Ingeniería De Sistemas Computacionales</a:t>
            </a:r>
            <a:br>
              <a:rPr lang="es-PA" sz="1300" dirty="0">
                <a:solidFill>
                  <a:srgbClr val="000000"/>
                </a:solidFill>
                <a:latin typeface="Century Gothic"/>
                <a:ea typeface="Century Gothic"/>
                <a:cs typeface="Century Gothic"/>
                <a:sym typeface="Century Gothic"/>
              </a:rPr>
            </a:br>
            <a:r>
              <a:rPr lang="es-PA" sz="1300" b="1" dirty="0">
                <a:solidFill>
                  <a:srgbClr val="000000"/>
                </a:solidFill>
                <a:latin typeface="Century Gothic"/>
                <a:ea typeface="Century Gothic"/>
                <a:cs typeface="Century Gothic"/>
                <a:sym typeface="Century Gothic"/>
              </a:rPr>
              <a:t>Departamento De Sistemas De Información, Evaluación Y Control De Recursos Informáticos</a:t>
            </a:r>
            <a:br>
              <a:rPr lang="es-PA" sz="1300" b="1" dirty="0">
                <a:solidFill>
                  <a:srgbClr val="000000"/>
                </a:solidFill>
                <a:latin typeface="Century Gothic"/>
                <a:ea typeface="Century Gothic"/>
                <a:cs typeface="Century Gothic"/>
                <a:sym typeface="Century Gothic"/>
              </a:rPr>
            </a:br>
            <a:r>
              <a:rPr lang="es-PA" sz="1300" b="1" dirty="0">
                <a:solidFill>
                  <a:srgbClr val="000000"/>
                </a:solidFill>
                <a:latin typeface="Century Gothic"/>
                <a:ea typeface="Century Gothic"/>
                <a:cs typeface="Century Gothic"/>
                <a:sym typeface="Century Gothic"/>
              </a:rPr>
              <a:t>Licenciatura en Ingeniería de Sistemas de Información</a:t>
            </a:r>
            <a:br>
              <a:rPr lang="es-PA" sz="1300" b="1" dirty="0">
                <a:solidFill>
                  <a:srgbClr val="000000"/>
                </a:solidFill>
                <a:latin typeface="Century Gothic"/>
                <a:ea typeface="Century Gothic"/>
                <a:cs typeface="Century Gothic"/>
                <a:sym typeface="Century Gothic"/>
              </a:rPr>
            </a:br>
            <a:br>
              <a:rPr lang="es-419" sz="1300" b="1" dirty="0">
                <a:solidFill>
                  <a:srgbClr val="000000"/>
                </a:solidFill>
                <a:latin typeface="Century Gothic"/>
                <a:ea typeface="Century Gothic"/>
                <a:cs typeface="Century Gothic"/>
                <a:sym typeface="Century Gothic"/>
              </a:rPr>
            </a:br>
            <a:r>
              <a:rPr lang="es-419" sz="1300" b="1" dirty="0">
                <a:solidFill>
                  <a:srgbClr val="000000"/>
                </a:solidFill>
                <a:latin typeface="Century Gothic"/>
                <a:ea typeface="Century Gothic"/>
                <a:cs typeface="Century Gothic"/>
                <a:sym typeface="Century Gothic"/>
              </a:rPr>
              <a:t>Tópicos Especiales 2</a:t>
            </a:r>
            <a:endParaRPr sz="1300" dirty="0">
              <a:solidFill>
                <a:srgbClr val="000000"/>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s-419" sz="1300" dirty="0">
                <a:solidFill>
                  <a:srgbClr val="000000"/>
                </a:solidFill>
                <a:latin typeface="Century Gothic"/>
                <a:ea typeface="Century Gothic"/>
                <a:cs typeface="Century Gothic"/>
                <a:sym typeface="Century Gothic"/>
              </a:rPr>
              <a:t>​</a:t>
            </a:r>
            <a:endParaRPr sz="1300" dirty="0">
              <a:solidFill>
                <a:srgbClr val="000000"/>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s-419" sz="1300" b="1" dirty="0">
                <a:solidFill>
                  <a:srgbClr val="000000"/>
                </a:solidFill>
                <a:latin typeface="Century Gothic"/>
                <a:ea typeface="Century Gothic"/>
                <a:cs typeface="Century Gothic"/>
                <a:sym typeface="Century Gothic"/>
              </a:rPr>
              <a:t>Profesor:  </a:t>
            </a:r>
            <a:r>
              <a:rPr lang="es-419" sz="1300" dirty="0">
                <a:solidFill>
                  <a:srgbClr val="000000"/>
                </a:solidFill>
                <a:latin typeface="Century Gothic"/>
                <a:ea typeface="Century Gothic"/>
                <a:cs typeface="Century Gothic"/>
                <a:sym typeface="Century Gothic"/>
              </a:rPr>
              <a:t>​</a:t>
            </a:r>
            <a:r>
              <a:rPr lang="es-419" sz="1300" b="1" dirty="0">
                <a:solidFill>
                  <a:srgbClr val="000000"/>
                </a:solidFill>
                <a:latin typeface="Century Gothic"/>
                <a:ea typeface="Century Gothic"/>
                <a:cs typeface="Century Gothic"/>
                <a:sym typeface="Century Gothic"/>
              </a:rPr>
              <a:t>Erick </a:t>
            </a:r>
            <a:r>
              <a:rPr lang="es-419" sz="1300" b="1" dirty="0" err="1">
                <a:solidFill>
                  <a:srgbClr val="000000"/>
                </a:solidFill>
                <a:latin typeface="Century Gothic"/>
                <a:ea typeface="Century Gothic"/>
                <a:cs typeface="Century Gothic"/>
                <a:sym typeface="Century Gothic"/>
              </a:rPr>
              <a:t>Agrazal</a:t>
            </a:r>
            <a:br>
              <a:rPr lang="es-419" sz="1300" dirty="0">
                <a:solidFill>
                  <a:srgbClr val="000000"/>
                </a:solidFill>
                <a:latin typeface="Century Gothic"/>
                <a:ea typeface="Century Gothic"/>
                <a:cs typeface="Century Gothic"/>
                <a:sym typeface="Century Gothic"/>
              </a:rPr>
            </a:br>
            <a:endParaRPr sz="1300" dirty="0">
              <a:solidFill>
                <a:srgbClr val="000000"/>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s-419" sz="1300" b="1" dirty="0">
                <a:solidFill>
                  <a:srgbClr val="000000"/>
                </a:solidFill>
                <a:latin typeface="Century Gothic"/>
                <a:ea typeface="Century Gothic"/>
                <a:cs typeface="Century Gothic"/>
                <a:sym typeface="Century Gothic"/>
              </a:rPr>
              <a:t>Estudiantes:</a:t>
            </a:r>
            <a:r>
              <a:rPr lang="es-419" sz="1300" dirty="0">
                <a:solidFill>
                  <a:srgbClr val="000000"/>
                </a:solidFill>
                <a:latin typeface="Century Gothic"/>
                <a:ea typeface="Century Gothic"/>
                <a:cs typeface="Century Gothic"/>
                <a:sym typeface="Century Gothic"/>
              </a:rPr>
              <a:t>​</a:t>
            </a:r>
            <a:endParaRPr sz="1300" dirty="0">
              <a:solidFill>
                <a:srgbClr val="000000"/>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s-PA" sz="1300" b="1" dirty="0">
                <a:solidFill>
                  <a:srgbClr val="000000"/>
                </a:solidFill>
                <a:latin typeface="Century Gothic"/>
                <a:ea typeface="Century Gothic"/>
                <a:cs typeface="Century Gothic"/>
                <a:sym typeface="Century Gothic"/>
              </a:rPr>
              <a:t>Luis Villarreal   8-876-1699</a:t>
            </a:r>
            <a:br>
              <a:rPr lang="es-PA" sz="1300" b="1" dirty="0">
                <a:solidFill>
                  <a:srgbClr val="000000"/>
                </a:solidFill>
                <a:latin typeface="Century Gothic"/>
                <a:ea typeface="Century Gothic"/>
                <a:cs typeface="Century Gothic"/>
                <a:sym typeface="Century Gothic"/>
              </a:rPr>
            </a:br>
            <a:r>
              <a:rPr lang="es-PA" sz="1300" b="1" dirty="0" err="1">
                <a:solidFill>
                  <a:srgbClr val="000000"/>
                </a:solidFill>
                <a:latin typeface="Century Gothic"/>
                <a:ea typeface="Century Gothic"/>
                <a:cs typeface="Century Gothic"/>
                <a:sym typeface="Century Gothic"/>
              </a:rPr>
              <a:t>Johel</a:t>
            </a:r>
            <a:r>
              <a:rPr lang="es-PA" sz="1300" b="1" dirty="0">
                <a:solidFill>
                  <a:srgbClr val="000000"/>
                </a:solidFill>
                <a:latin typeface="Century Gothic"/>
                <a:ea typeface="Century Gothic"/>
                <a:cs typeface="Century Gothic"/>
                <a:sym typeface="Century Gothic"/>
              </a:rPr>
              <a:t> Batista  8-914-587</a:t>
            </a:r>
            <a:br>
              <a:rPr lang="es-PA" sz="1300" b="1" dirty="0">
                <a:solidFill>
                  <a:srgbClr val="000000"/>
                </a:solidFill>
                <a:latin typeface="Century Gothic"/>
                <a:ea typeface="Century Gothic"/>
                <a:cs typeface="Century Gothic"/>
                <a:sym typeface="Century Gothic"/>
              </a:rPr>
            </a:br>
            <a:endParaRPr sz="1300" dirty="0">
              <a:solidFill>
                <a:srgbClr val="000000"/>
              </a:solidFill>
              <a:latin typeface="Century Gothic"/>
              <a:ea typeface="Century Gothic"/>
              <a:cs typeface="Century Gothic"/>
              <a:sym typeface="Century Gothic"/>
            </a:endParaRPr>
          </a:p>
          <a:p>
            <a:pPr lvl="0">
              <a:lnSpc>
                <a:spcPct val="115000"/>
              </a:lnSpc>
            </a:pPr>
            <a:r>
              <a:rPr lang="es-419" sz="1300" b="1" dirty="0">
                <a:solidFill>
                  <a:srgbClr val="000000"/>
                </a:solidFill>
                <a:latin typeface="Century Gothic"/>
                <a:ea typeface="Century Gothic"/>
                <a:cs typeface="Century Gothic"/>
                <a:sym typeface="Century Gothic"/>
              </a:rPr>
              <a:t>Salón: 1IF-251</a:t>
            </a:r>
            <a:endParaRPr dirty="0"/>
          </a:p>
        </p:txBody>
      </p:sp>
      <p:pic>
        <p:nvPicPr>
          <p:cNvPr id="129" name="Google Shape;129;p13"/>
          <p:cNvPicPr preferRelativeResize="0"/>
          <p:nvPr/>
        </p:nvPicPr>
        <p:blipFill>
          <a:blip r:embed="rId3">
            <a:alphaModFix/>
          </a:blip>
          <a:stretch>
            <a:fillRect/>
          </a:stretch>
        </p:blipFill>
        <p:spPr>
          <a:xfrm>
            <a:off x="324471" y="324251"/>
            <a:ext cx="990011" cy="946566"/>
          </a:xfrm>
          <a:prstGeom prst="rect">
            <a:avLst/>
          </a:prstGeom>
          <a:noFill/>
          <a:ln>
            <a:noFill/>
          </a:ln>
        </p:spPr>
      </p:pic>
      <p:pic>
        <p:nvPicPr>
          <p:cNvPr id="1026" name="Picture 2" descr="Resultado de imagen para sistemas utp">
            <a:extLst>
              <a:ext uri="{FF2B5EF4-FFF2-40B4-BE49-F238E27FC236}">
                <a16:creationId xmlns:a16="http://schemas.microsoft.com/office/drawing/2014/main" id="{7CC30AD7-5263-4973-9BD5-0BEC10E20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621" y="204111"/>
            <a:ext cx="1178908" cy="1178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EAF47E3-DDAF-4377-8E0B-54A38970BB50}"/>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Seguridad y Cifrado</a:t>
            </a:r>
            <a:endParaRPr lang="es-PA" dirty="0"/>
          </a:p>
        </p:txBody>
      </p:sp>
      <p:sp>
        <p:nvSpPr>
          <p:cNvPr id="6" name="Google Shape;193;p20">
            <a:extLst>
              <a:ext uri="{FF2B5EF4-FFF2-40B4-BE49-F238E27FC236}">
                <a16:creationId xmlns:a16="http://schemas.microsoft.com/office/drawing/2014/main" id="{9D30A7FF-8BFE-4820-A1AE-590960DE9EE2}"/>
              </a:ext>
            </a:extLst>
          </p:cNvPr>
          <p:cNvSpPr txBox="1">
            <a:spLocks/>
          </p:cNvSpPr>
          <p:nvPr/>
        </p:nvSpPr>
        <p:spPr>
          <a:xfrm>
            <a:off x="613567" y="1053780"/>
            <a:ext cx="4008600" cy="332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PA" sz="1800" b="1" dirty="0">
                <a:latin typeface="Nunito"/>
                <a:ea typeface="Nunito"/>
                <a:cs typeface="Nunito"/>
                <a:sym typeface="Nunito"/>
              </a:rPr>
              <a:t>Primera Línea de Defensa:</a:t>
            </a:r>
          </a:p>
          <a:p>
            <a:endParaRPr lang="es-PA" sz="1800" b="1" dirty="0">
              <a:latin typeface="Nunito"/>
              <a:ea typeface="Nunito"/>
              <a:cs typeface="Nunito"/>
              <a:sym typeface="Nunito"/>
            </a:endParaRPr>
          </a:p>
          <a:p>
            <a:r>
              <a:rPr lang="es-PA" sz="1800" b="1" dirty="0" err="1">
                <a:latin typeface="Nunito"/>
                <a:ea typeface="Nunito"/>
                <a:cs typeface="Nunito"/>
                <a:sym typeface="Nunito"/>
              </a:rPr>
              <a:t>Netscout</a:t>
            </a:r>
            <a:r>
              <a:rPr lang="es-PA" sz="1800" b="1" dirty="0">
                <a:latin typeface="Nunito"/>
                <a:ea typeface="Nunito"/>
                <a:cs typeface="Nunito"/>
                <a:sym typeface="Nunito"/>
              </a:rPr>
              <a:t> DDOS </a:t>
            </a:r>
            <a:r>
              <a:rPr lang="es-PA" sz="1800" b="1" dirty="0" err="1">
                <a:latin typeface="Nunito"/>
                <a:ea typeface="Nunito"/>
                <a:cs typeface="Nunito"/>
                <a:sym typeface="Nunito"/>
              </a:rPr>
              <a:t>Protection</a:t>
            </a:r>
            <a:r>
              <a:rPr lang="es-PA" sz="1800" b="1" dirty="0">
                <a:latin typeface="Nunito"/>
                <a:ea typeface="Nunito"/>
                <a:cs typeface="Nunito"/>
                <a:sym typeface="Nunito"/>
              </a:rPr>
              <a:t> </a:t>
            </a:r>
            <a:r>
              <a:rPr lang="es-PA" sz="1800" b="1" dirty="0" err="1">
                <a:latin typeface="Nunito"/>
                <a:ea typeface="Nunito"/>
                <a:cs typeface="Nunito"/>
                <a:sym typeface="Nunito"/>
              </a:rPr>
              <a:t>Services</a:t>
            </a:r>
            <a:endParaRPr lang="es-PA" sz="1800" b="1" dirty="0">
              <a:latin typeface="Nunito"/>
              <a:ea typeface="Nunito"/>
              <a:cs typeface="Nunito"/>
              <a:sym typeface="Nunito"/>
            </a:endParaRPr>
          </a:p>
          <a:p>
            <a:endParaRPr lang="es-PA" sz="1800" b="1" dirty="0">
              <a:latin typeface="Nunito"/>
              <a:ea typeface="Nunito"/>
              <a:cs typeface="Nunito"/>
              <a:sym typeface="Nunito"/>
            </a:endParaRPr>
          </a:p>
          <a:p>
            <a:endParaRPr lang="es-PA" sz="1800" b="1" dirty="0">
              <a:latin typeface="Nunito"/>
              <a:ea typeface="Nunito"/>
              <a:cs typeface="Nunito"/>
              <a:sym typeface="Nunito"/>
            </a:endParaRPr>
          </a:p>
          <a:p>
            <a:r>
              <a:rPr lang="es-PA" sz="1800" b="1" dirty="0">
                <a:latin typeface="Nunito"/>
                <a:ea typeface="Nunito"/>
                <a:cs typeface="Nunito"/>
                <a:sym typeface="Nunito"/>
              </a:rPr>
              <a:t>Cifrado Extremo a Extremo Web:</a:t>
            </a:r>
          </a:p>
          <a:p>
            <a:r>
              <a:rPr lang="es-PA" sz="1800" b="1" dirty="0">
                <a:latin typeface="Nunito"/>
                <a:ea typeface="Nunito"/>
                <a:cs typeface="Nunito"/>
                <a:sym typeface="Nunito"/>
              </a:rPr>
              <a:t>Certificados </a:t>
            </a:r>
            <a:r>
              <a:rPr lang="es-PA" sz="1800" b="1" dirty="0" err="1">
                <a:latin typeface="Nunito"/>
                <a:ea typeface="Nunito"/>
                <a:cs typeface="Nunito"/>
                <a:sym typeface="Nunito"/>
              </a:rPr>
              <a:t>Comodo</a:t>
            </a:r>
            <a:r>
              <a:rPr lang="es-PA" sz="1800" b="1" dirty="0">
                <a:latin typeface="Nunito"/>
                <a:ea typeface="Nunito"/>
                <a:cs typeface="Nunito"/>
                <a:sym typeface="Nunito"/>
              </a:rPr>
              <a:t> EV</a:t>
            </a:r>
          </a:p>
          <a:p>
            <a:endParaRPr lang="es-PA" sz="1800" b="1" dirty="0">
              <a:latin typeface="Nunito"/>
              <a:ea typeface="Nunito"/>
              <a:cs typeface="Nunito"/>
              <a:sym typeface="Nunito"/>
            </a:endParaRPr>
          </a:p>
          <a:p>
            <a:r>
              <a:rPr lang="es-PA" sz="1800" b="1" dirty="0">
                <a:latin typeface="Nunito"/>
                <a:ea typeface="Nunito"/>
                <a:cs typeface="Nunito"/>
                <a:sym typeface="Nunito"/>
              </a:rPr>
              <a:t>Cifrado Extremo a Extremo en Sistema de Votación:</a:t>
            </a:r>
          </a:p>
          <a:p>
            <a:r>
              <a:rPr lang="es-PA" sz="1800" b="1" dirty="0" err="1">
                <a:latin typeface="Nunito"/>
                <a:ea typeface="Nunito"/>
                <a:cs typeface="Nunito"/>
                <a:sym typeface="Nunito"/>
              </a:rPr>
              <a:t>Crypho</a:t>
            </a:r>
            <a:endParaRPr lang="es-PA" sz="1800" b="1" dirty="0">
              <a:latin typeface="Nunito"/>
              <a:ea typeface="Nunito"/>
              <a:cs typeface="Nunito"/>
              <a:sym typeface="Nunito"/>
            </a:endParaRPr>
          </a:p>
          <a:p>
            <a:endParaRPr lang="es-PA" sz="1800" b="1" dirty="0">
              <a:latin typeface="Nunito"/>
              <a:ea typeface="Nunito"/>
              <a:cs typeface="Nunito"/>
              <a:sym typeface="Nunito"/>
            </a:endParaRPr>
          </a:p>
        </p:txBody>
      </p:sp>
      <p:pic>
        <p:nvPicPr>
          <p:cNvPr id="16386" name="Picture 2" descr="Resultado de imagen para netscout">
            <a:extLst>
              <a:ext uri="{FF2B5EF4-FFF2-40B4-BE49-F238E27FC236}">
                <a16:creationId xmlns:a16="http://schemas.microsoft.com/office/drawing/2014/main" id="{13502FC4-E293-4726-B45C-1259A93FB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630" y="1448357"/>
            <a:ext cx="3662803" cy="5005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n para comodo ev">
            <a:extLst>
              <a:ext uri="{FF2B5EF4-FFF2-40B4-BE49-F238E27FC236}">
                <a16:creationId xmlns:a16="http://schemas.microsoft.com/office/drawing/2014/main" id="{04A06F09-6C86-4BE2-94F2-96EE48437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669" y="2012349"/>
            <a:ext cx="1337462" cy="1337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para crypho">
            <a:extLst>
              <a:ext uri="{FF2B5EF4-FFF2-40B4-BE49-F238E27FC236}">
                <a16:creationId xmlns:a16="http://schemas.microsoft.com/office/drawing/2014/main" id="{A30FE6BF-7765-4833-9257-25BE6FBFD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69" y="3234677"/>
            <a:ext cx="1337462" cy="13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12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EAF47E3-DDAF-4377-8E0B-54A38970BB50}"/>
              </a:ext>
            </a:extLst>
          </p:cNvPr>
          <p:cNvSpPr txBox="1">
            <a:spLocks noGrp="1"/>
          </p:cNvSpPr>
          <p:nvPr>
            <p:ph type="title"/>
          </p:nvPr>
        </p:nvSpPr>
        <p:spPr>
          <a:xfrm>
            <a:off x="219320" y="286639"/>
            <a:ext cx="8083699" cy="634435"/>
          </a:xfrm>
          <a:prstGeom prst="rect">
            <a:avLst/>
          </a:prstGeom>
        </p:spPr>
        <p:txBody>
          <a:bodyPr spcFirstLastPara="1" wrap="square" lIns="91425" tIns="91425" rIns="91425" bIns="91425" anchor="t" anchorCtr="0">
            <a:noAutofit/>
          </a:bodyPr>
          <a:lstStyle/>
          <a:p>
            <a:pPr algn="ctr"/>
            <a:r>
              <a:rPr lang="es-PA" b="1" dirty="0"/>
              <a:t>Seguridad Física en Servidores y Juntas</a:t>
            </a:r>
            <a:endParaRPr lang="es-PA" dirty="0"/>
          </a:p>
        </p:txBody>
      </p:sp>
      <p:sp>
        <p:nvSpPr>
          <p:cNvPr id="6" name="Google Shape;193;p20">
            <a:extLst>
              <a:ext uri="{FF2B5EF4-FFF2-40B4-BE49-F238E27FC236}">
                <a16:creationId xmlns:a16="http://schemas.microsoft.com/office/drawing/2014/main" id="{9D30A7FF-8BFE-4820-A1AE-590960DE9EE2}"/>
              </a:ext>
            </a:extLst>
          </p:cNvPr>
          <p:cNvSpPr txBox="1">
            <a:spLocks/>
          </p:cNvSpPr>
          <p:nvPr/>
        </p:nvSpPr>
        <p:spPr>
          <a:xfrm>
            <a:off x="530674" y="860558"/>
            <a:ext cx="4470956" cy="1629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PA" sz="1800" dirty="0">
                <a:latin typeface="Calibri" panose="020F0502020204030204" pitchFamily="34" charset="0"/>
                <a:ea typeface="Nunito"/>
                <a:cs typeface="Calibri" panose="020F0502020204030204" pitchFamily="34" charset="0"/>
                <a:sym typeface="Nunito"/>
              </a:rPr>
              <a:t>Instalaciones seguras con cámaras sin puntos ciegos, alarmas, cuartos impenetrables, cultura de seguridad en la empresa, con toda la fuerza Pública al servicio del Tribunal Electoral en cada una de las Juntas de Escrutinio que recibirán la información del sistema.</a:t>
            </a:r>
          </a:p>
          <a:p>
            <a:endParaRPr lang="es-PA" sz="1800" b="1" dirty="0">
              <a:latin typeface="Nunito"/>
              <a:ea typeface="Nunito"/>
              <a:cs typeface="Nunito"/>
              <a:sym typeface="Nunito"/>
            </a:endParaRPr>
          </a:p>
        </p:txBody>
      </p:sp>
      <p:pic>
        <p:nvPicPr>
          <p:cNvPr id="17410" name="Picture 2" descr="When It Comes to Cyber Security, Consider Physical Cyber Security Defenses from IEEE Innovation at Work">
            <a:extLst>
              <a:ext uri="{FF2B5EF4-FFF2-40B4-BE49-F238E27FC236}">
                <a16:creationId xmlns:a16="http://schemas.microsoft.com/office/drawing/2014/main" id="{AB0E5F00-9413-4BD4-B17C-9037C149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093" y="921074"/>
            <a:ext cx="3068764" cy="17261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Resultado de imagen para k9 security">
            <a:extLst>
              <a:ext uri="{FF2B5EF4-FFF2-40B4-BE49-F238E27FC236}">
                <a16:creationId xmlns:a16="http://schemas.microsoft.com/office/drawing/2014/main" id="{98F4CC9D-C602-4AAE-B6CB-0ADDCC95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6" y="2817202"/>
            <a:ext cx="3183714" cy="178089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23BC77E-D379-426F-927A-93C6DD5E7D4D}"/>
              </a:ext>
            </a:extLst>
          </p:cNvPr>
          <p:cNvSpPr/>
          <p:nvPr/>
        </p:nvSpPr>
        <p:spPr>
          <a:xfrm>
            <a:off x="530674" y="3058609"/>
            <a:ext cx="1160895" cy="523220"/>
          </a:xfrm>
          <a:prstGeom prst="rect">
            <a:avLst/>
          </a:prstGeom>
        </p:spPr>
        <p:txBody>
          <a:bodyPr wrap="none">
            <a:spAutoFit/>
          </a:bodyPr>
          <a:lstStyle/>
          <a:p>
            <a:pPr algn="ctr"/>
            <a:r>
              <a:rPr lang="es-PA" b="1" dirty="0" err="1">
                <a:latin typeface="Nunito"/>
                <a:ea typeface="Nunito"/>
                <a:cs typeface="Nunito"/>
                <a:sym typeface="Nunito"/>
              </a:rPr>
              <a:t>Doggos</a:t>
            </a:r>
            <a:r>
              <a:rPr lang="es-PA" b="1" dirty="0">
                <a:latin typeface="Nunito"/>
                <a:ea typeface="Nunito"/>
                <a:cs typeface="Nunito"/>
                <a:sym typeface="Nunito"/>
              </a:rPr>
              <a:t>,</a:t>
            </a:r>
          </a:p>
          <a:p>
            <a:pPr algn="ctr"/>
            <a:r>
              <a:rPr lang="es-PA" b="1" dirty="0" err="1">
                <a:latin typeface="Nunito"/>
                <a:ea typeface="Nunito"/>
                <a:cs typeface="Nunito"/>
                <a:sym typeface="Nunito"/>
              </a:rPr>
              <a:t>Doggos</a:t>
            </a:r>
            <a:r>
              <a:rPr lang="es-PA" b="1" dirty="0">
                <a:latin typeface="Nunito"/>
                <a:ea typeface="Nunito"/>
                <a:cs typeface="Nunito"/>
                <a:sym typeface="Nunito"/>
              </a:rPr>
              <a:t> </a:t>
            </a:r>
            <a:r>
              <a:rPr lang="es-PA" b="1" dirty="0" err="1">
                <a:latin typeface="Nunito"/>
                <a:ea typeface="Nunito"/>
                <a:cs typeface="Nunito"/>
                <a:sym typeface="Nunito"/>
              </a:rPr>
              <a:t>ftw</a:t>
            </a:r>
            <a:endParaRPr lang="es-PA" b="1" dirty="0">
              <a:latin typeface="Nunito"/>
              <a:ea typeface="Nunito"/>
              <a:cs typeface="Nunito"/>
              <a:sym typeface="Nunito"/>
            </a:endParaRPr>
          </a:p>
        </p:txBody>
      </p:sp>
      <p:pic>
        <p:nvPicPr>
          <p:cNvPr id="1026" name="Picture 2" descr="Resultado de imagen para policia nacional de panama GORDOS">
            <a:extLst>
              <a:ext uri="{FF2B5EF4-FFF2-40B4-BE49-F238E27FC236}">
                <a16:creationId xmlns:a16="http://schemas.microsoft.com/office/drawing/2014/main" id="{E6D24033-642A-40DC-8EE7-3087FE5E7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091" y="2848072"/>
            <a:ext cx="3068763" cy="172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1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1A71069F-FB68-4238-8B5A-1C8D0F64F865}"/>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Infraestructura</a:t>
            </a:r>
            <a:endParaRPr lang="es-PA" dirty="0"/>
          </a:p>
        </p:txBody>
      </p:sp>
      <p:pic>
        <p:nvPicPr>
          <p:cNvPr id="6" name="Imagen 5">
            <a:extLst>
              <a:ext uri="{FF2B5EF4-FFF2-40B4-BE49-F238E27FC236}">
                <a16:creationId xmlns:a16="http://schemas.microsoft.com/office/drawing/2014/main" id="{A1382D88-0D47-4DD0-874C-830FDDEB875C}"/>
              </a:ext>
            </a:extLst>
          </p:cNvPr>
          <p:cNvPicPr/>
          <p:nvPr/>
        </p:nvPicPr>
        <p:blipFill>
          <a:blip r:embed="rId2">
            <a:extLst>
              <a:ext uri="{28A0092B-C50C-407E-A947-70E740481C1C}">
                <a14:useLocalDpi xmlns:a14="http://schemas.microsoft.com/office/drawing/2010/main" val="0"/>
              </a:ext>
            </a:extLst>
          </a:blip>
          <a:stretch>
            <a:fillRect/>
          </a:stretch>
        </p:blipFill>
        <p:spPr>
          <a:xfrm>
            <a:off x="767561" y="1601869"/>
            <a:ext cx="7727241" cy="2161202"/>
          </a:xfrm>
          <a:prstGeom prst="rect">
            <a:avLst/>
          </a:prstGeom>
        </p:spPr>
      </p:pic>
    </p:spTree>
    <p:extLst>
      <p:ext uri="{BB962C8B-B14F-4D97-AF65-F5344CB8AC3E}">
        <p14:creationId xmlns:p14="http://schemas.microsoft.com/office/powerpoint/2010/main" val="221772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1A71069F-FB68-4238-8B5A-1C8D0F64F865}"/>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Infraestructura</a:t>
            </a:r>
            <a:endParaRPr lang="es-PA" dirty="0"/>
          </a:p>
        </p:txBody>
      </p:sp>
      <p:pic>
        <p:nvPicPr>
          <p:cNvPr id="2" name="Imagen 1">
            <a:extLst>
              <a:ext uri="{FF2B5EF4-FFF2-40B4-BE49-F238E27FC236}">
                <a16:creationId xmlns:a16="http://schemas.microsoft.com/office/drawing/2014/main" id="{7C10B6F0-F3E1-488B-A49D-0D044BCC56D4}"/>
              </a:ext>
            </a:extLst>
          </p:cNvPr>
          <p:cNvPicPr>
            <a:picLocks noChangeAspect="1"/>
          </p:cNvPicPr>
          <p:nvPr/>
        </p:nvPicPr>
        <p:blipFill>
          <a:blip r:embed="rId2"/>
          <a:stretch>
            <a:fillRect/>
          </a:stretch>
        </p:blipFill>
        <p:spPr>
          <a:xfrm>
            <a:off x="1556916" y="921074"/>
            <a:ext cx="6030167" cy="3762900"/>
          </a:xfrm>
          <a:prstGeom prst="rect">
            <a:avLst/>
          </a:prstGeom>
        </p:spPr>
      </p:pic>
    </p:spTree>
    <p:extLst>
      <p:ext uri="{BB962C8B-B14F-4D97-AF65-F5344CB8AC3E}">
        <p14:creationId xmlns:p14="http://schemas.microsoft.com/office/powerpoint/2010/main" val="252952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1A71069F-FB68-4238-8B5A-1C8D0F64F865}"/>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Infraestructura</a:t>
            </a:r>
            <a:endParaRPr lang="es-PA" dirty="0"/>
          </a:p>
        </p:txBody>
      </p:sp>
      <p:pic>
        <p:nvPicPr>
          <p:cNvPr id="3" name="Imagen 2">
            <a:extLst>
              <a:ext uri="{FF2B5EF4-FFF2-40B4-BE49-F238E27FC236}">
                <a16:creationId xmlns:a16="http://schemas.microsoft.com/office/drawing/2014/main" id="{0B36F126-E740-47DC-B80C-CC1E7942AE3A}"/>
              </a:ext>
            </a:extLst>
          </p:cNvPr>
          <p:cNvPicPr>
            <a:picLocks noChangeAspect="1"/>
          </p:cNvPicPr>
          <p:nvPr/>
        </p:nvPicPr>
        <p:blipFill>
          <a:blip r:embed="rId2"/>
          <a:stretch>
            <a:fillRect/>
          </a:stretch>
        </p:blipFill>
        <p:spPr>
          <a:xfrm>
            <a:off x="3043024" y="823668"/>
            <a:ext cx="3057952" cy="3496163"/>
          </a:xfrm>
          <a:prstGeom prst="rect">
            <a:avLst/>
          </a:prstGeom>
        </p:spPr>
      </p:pic>
    </p:spTree>
    <p:extLst>
      <p:ext uri="{BB962C8B-B14F-4D97-AF65-F5344CB8AC3E}">
        <p14:creationId xmlns:p14="http://schemas.microsoft.com/office/powerpoint/2010/main" val="2162405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1A71069F-FB68-4238-8B5A-1C8D0F64F865}"/>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Infraestructura</a:t>
            </a:r>
            <a:endParaRPr lang="es-PA" dirty="0"/>
          </a:p>
        </p:txBody>
      </p:sp>
      <p:pic>
        <p:nvPicPr>
          <p:cNvPr id="6" name="Imagen 5">
            <a:extLst>
              <a:ext uri="{FF2B5EF4-FFF2-40B4-BE49-F238E27FC236}">
                <a16:creationId xmlns:a16="http://schemas.microsoft.com/office/drawing/2014/main" id="{2329269E-4257-48E8-82AF-650E5A84076B}"/>
              </a:ext>
            </a:extLst>
          </p:cNvPr>
          <p:cNvPicPr>
            <a:picLocks noChangeAspect="1"/>
          </p:cNvPicPr>
          <p:nvPr/>
        </p:nvPicPr>
        <p:blipFill>
          <a:blip r:embed="rId2"/>
          <a:stretch>
            <a:fillRect/>
          </a:stretch>
        </p:blipFill>
        <p:spPr>
          <a:xfrm>
            <a:off x="1695309" y="921074"/>
            <a:ext cx="5486402" cy="3630411"/>
          </a:xfrm>
          <a:prstGeom prst="rect">
            <a:avLst/>
          </a:prstGeom>
        </p:spPr>
      </p:pic>
    </p:spTree>
    <p:extLst>
      <p:ext uri="{BB962C8B-B14F-4D97-AF65-F5344CB8AC3E}">
        <p14:creationId xmlns:p14="http://schemas.microsoft.com/office/powerpoint/2010/main" val="223033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13433A2-A58A-4064-A621-FFF92BD6CAAD}"/>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Diagrama de Casos de Uso</a:t>
            </a:r>
            <a:endParaRPr lang="es-PA" dirty="0"/>
          </a:p>
        </p:txBody>
      </p:sp>
    </p:spTree>
    <p:extLst>
      <p:ext uri="{BB962C8B-B14F-4D97-AF65-F5344CB8AC3E}">
        <p14:creationId xmlns:p14="http://schemas.microsoft.com/office/powerpoint/2010/main" val="53694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13433A2-A58A-4064-A621-FFF92BD6CAAD}"/>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Diagrama de Clases</a:t>
            </a:r>
            <a:endParaRPr lang="es-PA" dirty="0"/>
          </a:p>
        </p:txBody>
      </p:sp>
    </p:spTree>
    <p:extLst>
      <p:ext uri="{BB962C8B-B14F-4D97-AF65-F5344CB8AC3E}">
        <p14:creationId xmlns:p14="http://schemas.microsoft.com/office/powerpoint/2010/main" val="209066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A4308A87-E1B8-4209-9A87-6DFEF69BAAA4}"/>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Presupuesto</a:t>
            </a:r>
            <a:br>
              <a:rPr lang="es-PA" b="1" dirty="0"/>
            </a:br>
            <a:endParaRPr lang="es-PA" dirty="0"/>
          </a:p>
        </p:txBody>
      </p:sp>
      <p:pic>
        <p:nvPicPr>
          <p:cNvPr id="3" name="Imagen 2">
            <a:extLst>
              <a:ext uri="{FF2B5EF4-FFF2-40B4-BE49-F238E27FC236}">
                <a16:creationId xmlns:a16="http://schemas.microsoft.com/office/drawing/2014/main" id="{876CE588-E777-489A-A666-B17BE3B2C6E8}"/>
              </a:ext>
            </a:extLst>
          </p:cNvPr>
          <p:cNvPicPr>
            <a:picLocks noChangeAspect="1"/>
          </p:cNvPicPr>
          <p:nvPr/>
        </p:nvPicPr>
        <p:blipFill>
          <a:blip r:embed="rId2"/>
          <a:stretch>
            <a:fillRect/>
          </a:stretch>
        </p:blipFill>
        <p:spPr>
          <a:xfrm>
            <a:off x="1575171" y="851566"/>
            <a:ext cx="6621035" cy="3800484"/>
          </a:xfrm>
          <a:prstGeom prst="rect">
            <a:avLst/>
          </a:prstGeom>
        </p:spPr>
      </p:pic>
    </p:spTree>
    <p:extLst>
      <p:ext uri="{BB962C8B-B14F-4D97-AF65-F5344CB8AC3E}">
        <p14:creationId xmlns:p14="http://schemas.microsoft.com/office/powerpoint/2010/main" val="1450098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13433A2-A58A-4064-A621-FFF92BD6CAAD}"/>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Prototipo</a:t>
            </a:r>
            <a:endParaRPr lang="es-PA" dirty="0"/>
          </a:p>
        </p:txBody>
      </p:sp>
      <p:pic>
        <p:nvPicPr>
          <p:cNvPr id="66" name="Imagen 65">
            <a:extLst>
              <a:ext uri="{FF2B5EF4-FFF2-40B4-BE49-F238E27FC236}">
                <a16:creationId xmlns:a16="http://schemas.microsoft.com/office/drawing/2014/main" id="{3DEC911A-43E4-4BFF-A0A6-9B91B7971038}"/>
              </a:ext>
            </a:extLst>
          </p:cNvPr>
          <p:cNvPicPr/>
          <p:nvPr/>
        </p:nvPicPr>
        <p:blipFill>
          <a:blip r:embed="rId2"/>
          <a:stretch>
            <a:fillRect/>
          </a:stretch>
        </p:blipFill>
        <p:spPr>
          <a:xfrm>
            <a:off x="898754" y="1067913"/>
            <a:ext cx="7346491" cy="3484863"/>
          </a:xfrm>
          <a:prstGeom prst="rect">
            <a:avLst/>
          </a:prstGeom>
        </p:spPr>
      </p:pic>
    </p:spTree>
    <p:extLst>
      <p:ext uri="{BB962C8B-B14F-4D97-AF65-F5344CB8AC3E}">
        <p14:creationId xmlns:p14="http://schemas.microsoft.com/office/powerpoint/2010/main" val="410506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2509593" y="1429196"/>
            <a:ext cx="3876062" cy="2397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dirty="0"/>
              <a:t>Propuesta de Sistema de Votación Electrónico para la Republica de </a:t>
            </a:r>
            <a:r>
              <a:rPr lang="es-419" b="1" dirty="0" err="1"/>
              <a:t>Namapá</a:t>
            </a:r>
            <a:endParaRPr b="1" dirty="0"/>
          </a:p>
        </p:txBody>
      </p:sp>
      <p:pic>
        <p:nvPicPr>
          <p:cNvPr id="5" name="Imagen 4">
            <a:extLst>
              <a:ext uri="{FF2B5EF4-FFF2-40B4-BE49-F238E27FC236}">
                <a16:creationId xmlns:a16="http://schemas.microsoft.com/office/drawing/2014/main" id="{5A61F999-D215-48B7-8FAE-936BF794E9E0}"/>
              </a:ext>
            </a:extLst>
          </p:cNvPr>
          <p:cNvPicPr>
            <a:picLocks noChangeAspect="1"/>
          </p:cNvPicPr>
          <p:nvPr/>
        </p:nvPicPr>
        <p:blipFill>
          <a:blip r:embed="rId3"/>
          <a:stretch>
            <a:fillRect/>
          </a:stretch>
        </p:blipFill>
        <p:spPr>
          <a:xfrm>
            <a:off x="6426600" y="372212"/>
            <a:ext cx="2364766" cy="1477474"/>
          </a:xfrm>
          <a:prstGeom prst="rect">
            <a:avLst/>
          </a:prstGeom>
        </p:spPr>
      </p:pic>
      <p:pic>
        <p:nvPicPr>
          <p:cNvPr id="7" name="Imagen 6">
            <a:extLst>
              <a:ext uri="{FF2B5EF4-FFF2-40B4-BE49-F238E27FC236}">
                <a16:creationId xmlns:a16="http://schemas.microsoft.com/office/drawing/2014/main" id="{A1DBB018-AC36-4F15-B2B7-6B56A3EA39FF}"/>
              </a:ext>
            </a:extLst>
          </p:cNvPr>
          <p:cNvPicPr>
            <a:picLocks noChangeAspect="1"/>
          </p:cNvPicPr>
          <p:nvPr/>
        </p:nvPicPr>
        <p:blipFill>
          <a:blip r:embed="rId4"/>
          <a:stretch>
            <a:fillRect/>
          </a:stretch>
        </p:blipFill>
        <p:spPr>
          <a:xfrm>
            <a:off x="562043" y="723423"/>
            <a:ext cx="1606013" cy="10687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DEA3487-5C43-4BD4-9CC0-428418953118}"/>
              </a:ext>
            </a:extLst>
          </p:cNvPr>
          <p:cNvPicPr/>
          <p:nvPr/>
        </p:nvPicPr>
        <p:blipFill>
          <a:blip r:embed="rId2"/>
          <a:stretch>
            <a:fillRect/>
          </a:stretch>
        </p:blipFill>
        <p:spPr>
          <a:xfrm>
            <a:off x="442595" y="495935"/>
            <a:ext cx="8258810" cy="4151630"/>
          </a:xfrm>
          <a:prstGeom prst="rect">
            <a:avLst/>
          </a:prstGeom>
        </p:spPr>
      </p:pic>
    </p:spTree>
    <p:extLst>
      <p:ext uri="{BB962C8B-B14F-4D97-AF65-F5344CB8AC3E}">
        <p14:creationId xmlns:p14="http://schemas.microsoft.com/office/powerpoint/2010/main" val="2298650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E36AA3-E7DA-4096-B226-F9BEE08927FA}"/>
              </a:ext>
            </a:extLst>
          </p:cNvPr>
          <p:cNvPicPr/>
          <p:nvPr/>
        </p:nvPicPr>
        <p:blipFill>
          <a:blip r:embed="rId2"/>
          <a:stretch>
            <a:fillRect/>
          </a:stretch>
        </p:blipFill>
        <p:spPr>
          <a:xfrm>
            <a:off x="442595" y="507047"/>
            <a:ext cx="8258810" cy="4129405"/>
          </a:xfrm>
          <a:prstGeom prst="rect">
            <a:avLst/>
          </a:prstGeom>
        </p:spPr>
      </p:pic>
    </p:spTree>
    <p:extLst>
      <p:ext uri="{BB962C8B-B14F-4D97-AF65-F5344CB8AC3E}">
        <p14:creationId xmlns:p14="http://schemas.microsoft.com/office/powerpoint/2010/main" val="244280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9B3F02C-F0C1-4999-973C-2F16A0A0FDC8}"/>
              </a:ext>
            </a:extLst>
          </p:cNvPr>
          <p:cNvPicPr/>
          <p:nvPr/>
        </p:nvPicPr>
        <p:blipFill>
          <a:blip r:embed="rId2"/>
          <a:stretch>
            <a:fillRect/>
          </a:stretch>
        </p:blipFill>
        <p:spPr>
          <a:xfrm>
            <a:off x="442595" y="526097"/>
            <a:ext cx="8258810" cy="4091305"/>
          </a:xfrm>
          <a:prstGeom prst="rect">
            <a:avLst/>
          </a:prstGeom>
        </p:spPr>
      </p:pic>
    </p:spTree>
    <p:extLst>
      <p:ext uri="{BB962C8B-B14F-4D97-AF65-F5344CB8AC3E}">
        <p14:creationId xmlns:p14="http://schemas.microsoft.com/office/powerpoint/2010/main" val="4289926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FBF72E-1639-4F62-830C-D6DEB57D1EDA}"/>
              </a:ext>
            </a:extLst>
          </p:cNvPr>
          <p:cNvPicPr/>
          <p:nvPr/>
        </p:nvPicPr>
        <p:blipFill>
          <a:blip r:embed="rId2"/>
          <a:stretch>
            <a:fillRect/>
          </a:stretch>
        </p:blipFill>
        <p:spPr>
          <a:xfrm>
            <a:off x="442595" y="514985"/>
            <a:ext cx="8258810" cy="4113530"/>
          </a:xfrm>
          <a:prstGeom prst="rect">
            <a:avLst/>
          </a:prstGeom>
        </p:spPr>
      </p:pic>
    </p:spTree>
    <p:extLst>
      <p:ext uri="{BB962C8B-B14F-4D97-AF65-F5344CB8AC3E}">
        <p14:creationId xmlns:p14="http://schemas.microsoft.com/office/powerpoint/2010/main" val="124302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317D3A6-17F9-4F9D-9B9D-0021324F2C75}"/>
              </a:ext>
            </a:extLst>
          </p:cNvPr>
          <p:cNvPicPr/>
          <p:nvPr/>
        </p:nvPicPr>
        <p:blipFill>
          <a:blip r:embed="rId2"/>
          <a:stretch>
            <a:fillRect/>
          </a:stretch>
        </p:blipFill>
        <p:spPr>
          <a:xfrm>
            <a:off x="442595" y="527685"/>
            <a:ext cx="8258810" cy="4088130"/>
          </a:xfrm>
          <a:prstGeom prst="rect">
            <a:avLst/>
          </a:prstGeom>
        </p:spPr>
      </p:pic>
    </p:spTree>
    <p:extLst>
      <p:ext uri="{BB962C8B-B14F-4D97-AF65-F5344CB8AC3E}">
        <p14:creationId xmlns:p14="http://schemas.microsoft.com/office/powerpoint/2010/main" val="344486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F556E44-DA5F-4326-82C7-081ED90F9C39}"/>
              </a:ext>
            </a:extLst>
          </p:cNvPr>
          <p:cNvPicPr/>
          <p:nvPr/>
        </p:nvPicPr>
        <p:blipFill>
          <a:blip r:embed="rId2"/>
          <a:stretch>
            <a:fillRect/>
          </a:stretch>
        </p:blipFill>
        <p:spPr>
          <a:xfrm>
            <a:off x="442595" y="510222"/>
            <a:ext cx="8258810" cy="4123055"/>
          </a:xfrm>
          <a:prstGeom prst="rect">
            <a:avLst/>
          </a:prstGeom>
        </p:spPr>
      </p:pic>
    </p:spTree>
    <p:extLst>
      <p:ext uri="{BB962C8B-B14F-4D97-AF65-F5344CB8AC3E}">
        <p14:creationId xmlns:p14="http://schemas.microsoft.com/office/powerpoint/2010/main" val="376079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0DC6BB-25E9-40A2-B061-99A1E60E12E1}"/>
              </a:ext>
            </a:extLst>
          </p:cNvPr>
          <p:cNvPicPr/>
          <p:nvPr/>
        </p:nvPicPr>
        <p:blipFill>
          <a:blip r:embed="rId2"/>
          <a:stretch>
            <a:fillRect/>
          </a:stretch>
        </p:blipFill>
        <p:spPr>
          <a:xfrm>
            <a:off x="442595" y="508635"/>
            <a:ext cx="8258810" cy="4126230"/>
          </a:xfrm>
          <a:prstGeom prst="rect">
            <a:avLst/>
          </a:prstGeom>
        </p:spPr>
      </p:pic>
    </p:spTree>
    <p:extLst>
      <p:ext uri="{BB962C8B-B14F-4D97-AF65-F5344CB8AC3E}">
        <p14:creationId xmlns:p14="http://schemas.microsoft.com/office/powerpoint/2010/main" val="248102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AAEE93-5E52-4A1E-9913-475E9156F9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2595" y="510540"/>
            <a:ext cx="8258810" cy="4122420"/>
          </a:xfrm>
          <a:prstGeom prst="rect">
            <a:avLst/>
          </a:prstGeom>
          <a:noFill/>
          <a:ln>
            <a:noFill/>
          </a:ln>
        </p:spPr>
      </p:pic>
    </p:spTree>
    <p:extLst>
      <p:ext uri="{BB962C8B-B14F-4D97-AF65-F5344CB8AC3E}">
        <p14:creationId xmlns:p14="http://schemas.microsoft.com/office/powerpoint/2010/main" val="155312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3E7A033-33AF-462A-8A39-1F2A41FE56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7675" y="519112"/>
            <a:ext cx="8248650" cy="4105275"/>
          </a:xfrm>
          <a:prstGeom prst="rect">
            <a:avLst/>
          </a:prstGeom>
          <a:noFill/>
          <a:ln>
            <a:noFill/>
          </a:ln>
        </p:spPr>
      </p:pic>
    </p:spTree>
    <p:extLst>
      <p:ext uri="{BB962C8B-B14F-4D97-AF65-F5344CB8AC3E}">
        <p14:creationId xmlns:p14="http://schemas.microsoft.com/office/powerpoint/2010/main" val="3343981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title"/>
          </p:nvPr>
        </p:nvSpPr>
        <p:spPr>
          <a:xfrm>
            <a:off x="2689804" y="44958"/>
            <a:ext cx="6360239" cy="8691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4000" b="1" dirty="0"/>
              <a:t>¿Por qué esta Propuesta?</a:t>
            </a:r>
            <a:endParaRPr sz="4000" b="1" dirty="0"/>
          </a:p>
        </p:txBody>
      </p:sp>
      <p:sp>
        <p:nvSpPr>
          <p:cNvPr id="286" name="Google Shape;286;p26"/>
          <p:cNvSpPr txBox="1">
            <a:spLocks noGrp="1"/>
          </p:cNvSpPr>
          <p:nvPr>
            <p:ph type="body" idx="1"/>
          </p:nvPr>
        </p:nvSpPr>
        <p:spPr>
          <a:xfrm>
            <a:off x="4178207" y="914094"/>
            <a:ext cx="4491907" cy="1869153"/>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s-419" sz="1600" dirty="0">
                <a:solidFill>
                  <a:srgbClr val="000000"/>
                </a:solidFill>
                <a:highlight>
                  <a:schemeClr val="accent3"/>
                </a:highlight>
                <a:latin typeface="Calibri" panose="020F0502020204030204" pitchFamily="34" charset="0"/>
                <a:ea typeface="Nunito"/>
                <a:cs typeface="Calibri" panose="020F0502020204030204" pitchFamily="34" charset="0"/>
                <a:sym typeface="Nunito"/>
              </a:rPr>
              <a:t>La democracia tiene que ser altamente modular para poder adaptarse a las necesidades y constantes reformas que esta misma exige, que si bien es cierto no es el sistema más perfecto existe, es el que más ha demostrado generar resultados que permitan llegar a consensos por parte de todos los involucrados en el desarrollo de una República.</a:t>
            </a:r>
            <a:endParaRPr sz="1600" dirty="0">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C7D0349-C48D-4EF7-B309-5C7E28CD21FA}"/>
              </a:ext>
            </a:extLst>
          </p:cNvPr>
          <p:cNvPicPr>
            <a:picLocks noChangeAspect="1"/>
          </p:cNvPicPr>
          <p:nvPr/>
        </p:nvPicPr>
        <p:blipFill rotWithShape="1">
          <a:blip r:embed="rId3"/>
          <a:srcRect l="13335" r="17852"/>
          <a:stretch/>
        </p:blipFill>
        <p:spPr>
          <a:xfrm rot="10800000">
            <a:off x="73419" y="1157131"/>
            <a:ext cx="3980542" cy="32522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5" name="Rectángulo 4">
            <a:extLst>
              <a:ext uri="{FF2B5EF4-FFF2-40B4-BE49-F238E27FC236}">
                <a16:creationId xmlns:a16="http://schemas.microsoft.com/office/drawing/2014/main" id="{B10D5784-59BC-40C1-A396-896BEDFE408C}"/>
              </a:ext>
            </a:extLst>
          </p:cNvPr>
          <p:cNvSpPr/>
          <p:nvPr/>
        </p:nvSpPr>
        <p:spPr>
          <a:xfrm>
            <a:off x="654097" y="1294477"/>
            <a:ext cx="3997997" cy="2554545"/>
          </a:xfrm>
          <a:prstGeom prst="rect">
            <a:avLst/>
          </a:prstGeom>
        </p:spPr>
        <p:txBody>
          <a:bodyPr wrap="square">
            <a:spAutoFit/>
          </a:bodyPr>
          <a:lstStyle/>
          <a:p>
            <a:pPr algn="just"/>
            <a:r>
              <a:rPr lang="es-PA" sz="2000" dirty="0">
                <a:latin typeface="Calibri" panose="020F0502020204030204" pitchFamily="34" charset="0"/>
                <a:ea typeface="Calibri" panose="020F0502020204030204" pitchFamily="34" charset="0"/>
                <a:cs typeface="Times New Roman" panose="02020603050405020304" pitchFamily="18" charset="0"/>
              </a:rPr>
              <a:t>El país de </a:t>
            </a:r>
            <a:r>
              <a:rPr lang="es-PA" sz="2000" dirty="0" err="1">
                <a:latin typeface="Calibri" panose="020F0502020204030204" pitchFamily="34" charset="0"/>
                <a:ea typeface="Calibri" panose="020F0502020204030204" pitchFamily="34" charset="0"/>
                <a:cs typeface="Times New Roman" panose="02020603050405020304" pitchFamily="18" charset="0"/>
              </a:rPr>
              <a:t>Namapá</a:t>
            </a:r>
            <a:r>
              <a:rPr lang="es-PA" sz="2000" dirty="0">
                <a:latin typeface="Calibri" panose="020F0502020204030204" pitchFamily="34" charset="0"/>
                <a:ea typeface="Calibri" panose="020F0502020204030204" pitchFamily="34" charset="0"/>
                <a:cs typeface="Times New Roman" panose="02020603050405020304" pitchFamily="18" charset="0"/>
              </a:rPr>
              <a:t>, para efectos de aumentar la eficacia y trasparencia dentro de su proceso democrático, decide utilizar la tecnología del voto electrónico vía online como parte del próximo Plan General de Elecciones 2022-2024 (PLAGEL 2022-2024). </a:t>
            </a:r>
            <a:endParaRPr lang="es-PA" sz="2000" dirty="0"/>
          </a:p>
        </p:txBody>
      </p:sp>
      <p:sp>
        <p:nvSpPr>
          <p:cNvPr id="11" name="Google Shape;153;p16">
            <a:extLst>
              <a:ext uri="{FF2B5EF4-FFF2-40B4-BE49-F238E27FC236}">
                <a16:creationId xmlns:a16="http://schemas.microsoft.com/office/drawing/2014/main" id="{EBDCFD35-1905-4A1F-A624-7B4FE932B6E2}"/>
              </a:ext>
            </a:extLst>
          </p:cNvPr>
          <p:cNvSpPr txBox="1">
            <a:spLocks noGrp="1"/>
          </p:cNvSpPr>
          <p:nvPr>
            <p:ph type="title"/>
          </p:nvPr>
        </p:nvSpPr>
        <p:spPr>
          <a:xfrm>
            <a:off x="219320" y="286639"/>
            <a:ext cx="8489171" cy="58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b="1" dirty="0"/>
              <a:t>Situación frente al Panorama Electoral Actual</a:t>
            </a:r>
            <a:endParaRPr dirty="0"/>
          </a:p>
        </p:txBody>
      </p:sp>
      <p:pic>
        <p:nvPicPr>
          <p:cNvPr id="2050" name="Picture 2" descr="Resultado de imagen para elections">
            <a:extLst>
              <a:ext uri="{FF2B5EF4-FFF2-40B4-BE49-F238E27FC236}">
                <a16:creationId xmlns:a16="http://schemas.microsoft.com/office/drawing/2014/main" id="{9EE6514A-3E57-43F5-AA04-B9154634A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319" y="1557234"/>
            <a:ext cx="3720172" cy="186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1" name="Google Shape;153;p16">
            <a:extLst>
              <a:ext uri="{FF2B5EF4-FFF2-40B4-BE49-F238E27FC236}">
                <a16:creationId xmlns:a16="http://schemas.microsoft.com/office/drawing/2014/main" id="{A5C52E17-0F7A-4306-8C20-692BFF66F867}"/>
              </a:ext>
            </a:extLst>
          </p:cNvPr>
          <p:cNvSpPr txBox="1">
            <a:spLocks noGrp="1"/>
          </p:cNvSpPr>
          <p:nvPr>
            <p:ph type="title"/>
          </p:nvPr>
        </p:nvSpPr>
        <p:spPr>
          <a:xfrm>
            <a:off x="219320" y="286639"/>
            <a:ext cx="5106893" cy="634435"/>
          </a:xfrm>
          <a:prstGeom prst="rect">
            <a:avLst/>
          </a:prstGeom>
        </p:spPr>
        <p:txBody>
          <a:bodyPr spcFirstLastPara="1" wrap="square" lIns="91425" tIns="91425" rIns="91425" bIns="91425" anchor="t" anchorCtr="0">
            <a:noAutofit/>
          </a:bodyPr>
          <a:lstStyle/>
          <a:p>
            <a:r>
              <a:rPr lang="es-PA" b="1" dirty="0"/>
              <a:t>Digitalizando la Democracia</a:t>
            </a:r>
            <a:endParaRPr lang="es-PA" dirty="0"/>
          </a:p>
        </p:txBody>
      </p:sp>
      <p:sp>
        <p:nvSpPr>
          <p:cNvPr id="7" name="Rectángulo 6">
            <a:extLst>
              <a:ext uri="{FF2B5EF4-FFF2-40B4-BE49-F238E27FC236}">
                <a16:creationId xmlns:a16="http://schemas.microsoft.com/office/drawing/2014/main" id="{7B4A183E-2691-4E43-A866-3D22C600F230}"/>
              </a:ext>
            </a:extLst>
          </p:cNvPr>
          <p:cNvSpPr/>
          <p:nvPr/>
        </p:nvSpPr>
        <p:spPr>
          <a:xfrm>
            <a:off x="479857" y="1201006"/>
            <a:ext cx="4585818" cy="3041602"/>
          </a:xfrm>
          <a:prstGeom prst="rect">
            <a:avLst/>
          </a:prstGeom>
        </p:spPr>
        <p:txBody>
          <a:bodyPr wrap="square">
            <a:spAutoFit/>
          </a:bodyPr>
          <a:lstStyle/>
          <a:p>
            <a:pPr lvl="0" algn="just">
              <a:lnSpc>
                <a:spcPct val="107000"/>
              </a:lnSpc>
              <a:spcAft>
                <a:spcPts val="800"/>
              </a:spcAft>
            </a:pPr>
            <a:r>
              <a:rPr lang="es-PA" sz="2000" dirty="0">
                <a:latin typeface="Calibri" panose="020F0502020204030204" pitchFamily="34" charset="0"/>
                <a:ea typeface="Calibri" panose="020F0502020204030204" pitchFamily="34" charset="0"/>
                <a:cs typeface="Times New Roman" panose="02020603050405020304" pitchFamily="18" charset="0"/>
              </a:rPr>
              <a:t>La empresa implementadora de la solución tecnológica se convertiría en funcionaria electoral, rigiéndose por las normas de carácter jurídico e incluso con rango Constitucional que exigen el secretismo del voto y se procederá a la generación de mesas de votación virtuales en las que serán depositados los votos una vez sean emitidos dentro del sistema.</a:t>
            </a:r>
            <a:endParaRPr lang="es-PA"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A69F4552-D228-4DD3-BE70-CB8F70272EF0}"/>
              </a:ext>
            </a:extLst>
          </p:cNvPr>
          <p:cNvPicPr>
            <a:picLocks noChangeAspect="1"/>
          </p:cNvPicPr>
          <p:nvPr/>
        </p:nvPicPr>
        <p:blipFill>
          <a:blip r:embed="rId3"/>
          <a:stretch>
            <a:fillRect/>
          </a:stretch>
        </p:blipFill>
        <p:spPr>
          <a:xfrm>
            <a:off x="5832466" y="1760874"/>
            <a:ext cx="2364766" cy="1477474"/>
          </a:xfrm>
          <a:prstGeom prst="rect">
            <a:avLst/>
          </a:prstGeom>
        </p:spPr>
      </p:pic>
      <p:sp>
        <p:nvSpPr>
          <p:cNvPr id="2" name="Rectángulo 1">
            <a:extLst>
              <a:ext uri="{FF2B5EF4-FFF2-40B4-BE49-F238E27FC236}">
                <a16:creationId xmlns:a16="http://schemas.microsoft.com/office/drawing/2014/main" id="{20C9FFBD-E4E1-48D9-8BD7-945930FEA0F0}"/>
              </a:ext>
            </a:extLst>
          </p:cNvPr>
          <p:cNvSpPr/>
          <p:nvPr/>
        </p:nvSpPr>
        <p:spPr>
          <a:xfrm>
            <a:off x="5832466" y="3382626"/>
            <a:ext cx="2423832" cy="523220"/>
          </a:xfrm>
          <a:prstGeom prst="rect">
            <a:avLst/>
          </a:prstGeom>
        </p:spPr>
        <p:txBody>
          <a:bodyPr wrap="square">
            <a:spAutoFit/>
          </a:bodyPr>
          <a:lstStyle/>
          <a:p>
            <a:pPr algn="ctr"/>
            <a:r>
              <a:rPr lang="es-PA" b="1" dirty="0">
                <a:latin typeface="Calibri" panose="020F0502020204030204" pitchFamily="34" charset="0"/>
                <a:ea typeface="Calibri" panose="020F0502020204030204" pitchFamily="34" charset="0"/>
                <a:cs typeface="Times New Roman" panose="02020603050405020304" pitchFamily="18" charset="0"/>
              </a:rPr>
              <a:t>Generación del Padrón Electoral Segmentado</a:t>
            </a:r>
            <a:endParaRPr lang="es-P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819150" y="383900"/>
            <a:ext cx="7505700" cy="6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3600" b="1" dirty="0"/>
              <a:t>Estándares Éticos de la Empresa</a:t>
            </a:r>
            <a:endParaRPr sz="3600" b="1" dirty="0"/>
          </a:p>
        </p:txBody>
      </p:sp>
      <p:sp>
        <p:nvSpPr>
          <p:cNvPr id="179" name="Google Shape;179;p19"/>
          <p:cNvSpPr txBox="1">
            <a:spLocks noGrp="1"/>
          </p:cNvSpPr>
          <p:nvPr>
            <p:ph type="body" idx="1"/>
          </p:nvPr>
        </p:nvSpPr>
        <p:spPr>
          <a:xfrm>
            <a:off x="287001" y="1300325"/>
            <a:ext cx="2172399" cy="31509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dirty="0">
                <a:solidFill>
                  <a:srgbClr val="FFFFFF"/>
                </a:solidFill>
              </a:rPr>
              <a:t>Integridad</a:t>
            </a:r>
            <a:endParaRPr sz="1200" b="1" i="1"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a:spcBef>
                <a:spcPts val="1600"/>
              </a:spcBef>
              <a:spcAft>
                <a:spcPts val="1600"/>
              </a:spcAft>
              <a:buNone/>
            </a:pPr>
            <a:r>
              <a:rPr lang="es-419" sz="1400" dirty="0">
                <a:solidFill>
                  <a:srgbClr val="FFFFFF"/>
                </a:solidFill>
              </a:rPr>
              <a:t>Mostrar un comportamiento </a:t>
            </a:r>
            <a:r>
              <a:rPr lang="es-PA" sz="1400" dirty="0">
                <a:solidFill>
                  <a:srgbClr val="FFFFFF"/>
                </a:solidFill>
              </a:rPr>
              <a:t>de forma íntegra, veraz, leal y diligente en el desempeño de las actividades.</a:t>
            </a:r>
            <a:endParaRPr sz="1400" dirty="0">
              <a:solidFill>
                <a:srgbClr val="FFFFFF"/>
              </a:solidFill>
            </a:endParaRPr>
          </a:p>
        </p:txBody>
      </p:sp>
      <p:sp>
        <p:nvSpPr>
          <p:cNvPr id="180" name="Google Shape;180;p19"/>
          <p:cNvSpPr txBox="1">
            <a:spLocks noGrp="1"/>
          </p:cNvSpPr>
          <p:nvPr>
            <p:ph type="body" idx="1"/>
          </p:nvPr>
        </p:nvSpPr>
        <p:spPr>
          <a:xfrm>
            <a:off x="2535600" y="1300325"/>
            <a:ext cx="1998300" cy="31509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dirty="0">
                <a:solidFill>
                  <a:srgbClr val="FFFFFF"/>
                </a:solidFill>
              </a:rPr>
              <a:t>Responsabilidad</a:t>
            </a:r>
            <a:endParaRPr sz="1200" b="1" i="1"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1600"/>
              </a:spcAft>
              <a:buNone/>
            </a:pPr>
            <a:r>
              <a:rPr lang="es-419" sz="1400" dirty="0">
                <a:solidFill>
                  <a:srgbClr val="FFFFFF"/>
                </a:solidFill>
              </a:rPr>
              <a:t>Presentarse en el momento indicado, cumplir con los tiempos de entrega.</a:t>
            </a:r>
            <a:endParaRPr sz="1400" dirty="0">
              <a:solidFill>
                <a:srgbClr val="FFFFFF"/>
              </a:solidFill>
            </a:endParaRPr>
          </a:p>
        </p:txBody>
      </p:sp>
      <p:sp>
        <p:nvSpPr>
          <p:cNvPr id="181" name="Google Shape;181;p19"/>
          <p:cNvSpPr txBox="1">
            <a:spLocks noGrp="1"/>
          </p:cNvSpPr>
          <p:nvPr>
            <p:ph type="body" idx="1"/>
          </p:nvPr>
        </p:nvSpPr>
        <p:spPr>
          <a:xfrm>
            <a:off x="4610100" y="1300325"/>
            <a:ext cx="1998300" cy="31509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419" sz="1800" b="1" i="1" dirty="0">
                <a:solidFill>
                  <a:srgbClr val="FFFFFF"/>
                </a:solidFill>
              </a:rPr>
              <a:t>Colaboración</a:t>
            </a:r>
            <a:endParaRPr sz="1200" b="1" i="1"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0"/>
              </a:spcAft>
              <a:buNone/>
            </a:pPr>
            <a:endParaRPr sz="1400" dirty="0">
              <a:solidFill>
                <a:srgbClr val="FFFFFF"/>
              </a:solidFill>
            </a:endParaRPr>
          </a:p>
          <a:p>
            <a:pPr marL="0" lvl="0" indent="0" algn="ctr" rtl="0">
              <a:spcBef>
                <a:spcPts val="1600"/>
              </a:spcBef>
              <a:spcAft>
                <a:spcPts val="1600"/>
              </a:spcAft>
              <a:buNone/>
            </a:pPr>
            <a:r>
              <a:rPr lang="es-419" sz="1400" dirty="0">
                <a:solidFill>
                  <a:srgbClr val="FFFFFF"/>
                </a:solidFill>
              </a:rPr>
              <a:t>Trabajo en equipo, aporte de ideas a diferentes proyectos en marcha.</a:t>
            </a:r>
            <a:endParaRPr sz="1400" dirty="0">
              <a:solidFill>
                <a:srgbClr val="FFFFFF"/>
              </a:solidFill>
            </a:endParaRPr>
          </a:p>
        </p:txBody>
      </p:sp>
      <p:sp>
        <p:nvSpPr>
          <p:cNvPr id="182" name="Google Shape;182;p19"/>
          <p:cNvSpPr txBox="1">
            <a:spLocks noGrp="1"/>
          </p:cNvSpPr>
          <p:nvPr>
            <p:ph type="body" idx="1"/>
          </p:nvPr>
        </p:nvSpPr>
        <p:spPr>
          <a:xfrm>
            <a:off x="6684599" y="1300325"/>
            <a:ext cx="2085631" cy="3150900"/>
          </a:xfrm>
          <a:prstGeom prst="rect">
            <a:avLst/>
          </a:prstGeom>
          <a:solidFill>
            <a:schemeClr val="dk2"/>
          </a:solidFill>
        </p:spPr>
        <p:txBody>
          <a:bodyPr spcFirstLastPara="1" wrap="square" lIns="91425" tIns="91425" rIns="91425" bIns="91425" anchor="t" anchorCtr="0">
            <a:noAutofit/>
          </a:bodyPr>
          <a:lstStyle/>
          <a:p>
            <a:pPr marL="0" lvl="0" indent="0" algn="ctr">
              <a:buNone/>
            </a:pPr>
            <a:r>
              <a:rPr lang="es-419" sz="1400" b="1" i="1" dirty="0">
                <a:solidFill>
                  <a:srgbClr val="FFFFFF"/>
                </a:solidFill>
              </a:rPr>
              <a:t>Confidencialidad</a:t>
            </a:r>
          </a:p>
          <a:p>
            <a:pPr marL="0" lvl="0" indent="0" algn="ctr">
              <a:buNone/>
            </a:pPr>
            <a:endParaRPr sz="1400" b="1" dirty="0">
              <a:solidFill>
                <a:srgbClr val="FFFFFF"/>
              </a:solidFill>
            </a:endParaRPr>
          </a:p>
          <a:p>
            <a:pPr marL="0" lvl="0" indent="0" algn="ctr" rtl="0">
              <a:spcBef>
                <a:spcPts val="1600"/>
              </a:spcBef>
              <a:spcAft>
                <a:spcPts val="0"/>
              </a:spcAft>
              <a:buNone/>
            </a:pPr>
            <a:endParaRPr dirty="0">
              <a:solidFill>
                <a:srgbClr val="FFFFFF"/>
              </a:solidFill>
            </a:endParaRPr>
          </a:p>
          <a:p>
            <a:pPr marL="0" lvl="0" indent="0" algn="ctr" rtl="0">
              <a:spcBef>
                <a:spcPts val="1600"/>
              </a:spcBef>
              <a:spcAft>
                <a:spcPts val="0"/>
              </a:spcAft>
              <a:buNone/>
            </a:pPr>
            <a:endParaRPr dirty="0">
              <a:solidFill>
                <a:srgbClr val="FFFFFF"/>
              </a:solidFill>
            </a:endParaRPr>
          </a:p>
          <a:p>
            <a:pPr marL="0" lvl="0" indent="0" algn="ctr">
              <a:spcBef>
                <a:spcPts val="1600"/>
              </a:spcBef>
              <a:spcAft>
                <a:spcPts val="1600"/>
              </a:spcAft>
              <a:buNone/>
            </a:pPr>
            <a:r>
              <a:rPr lang="es-PA" sz="1400" dirty="0">
                <a:solidFill>
                  <a:srgbClr val="FFFFFF"/>
                </a:solidFill>
              </a:rPr>
              <a:t>Se guardará en secreto profesional todos los hechos, exceptuando acciones legales, incluso después de haber cesado la prestación de servicios.</a:t>
            </a:r>
            <a:endParaRPr sz="1400" dirty="0">
              <a:solidFill>
                <a:srgbClr val="FFFFFF"/>
              </a:solidFill>
            </a:endParaRPr>
          </a:p>
        </p:txBody>
      </p:sp>
      <p:pic>
        <p:nvPicPr>
          <p:cNvPr id="183" name="Google Shape;183;p19"/>
          <p:cNvPicPr preferRelativeResize="0"/>
          <p:nvPr/>
        </p:nvPicPr>
        <p:blipFill>
          <a:blip r:embed="rId3">
            <a:alphaModFix/>
          </a:blip>
          <a:stretch>
            <a:fillRect/>
          </a:stretch>
        </p:blipFill>
        <p:spPr>
          <a:xfrm>
            <a:off x="676618" y="1760251"/>
            <a:ext cx="1395400" cy="1395400"/>
          </a:xfrm>
          <a:prstGeom prst="rect">
            <a:avLst/>
          </a:prstGeom>
          <a:noFill/>
          <a:ln>
            <a:noFill/>
          </a:ln>
        </p:spPr>
      </p:pic>
      <p:pic>
        <p:nvPicPr>
          <p:cNvPr id="184" name="Google Shape;184;p19"/>
          <p:cNvPicPr preferRelativeResize="0"/>
          <p:nvPr/>
        </p:nvPicPr>
        <p:blipFill>
          <a:blip r:embed="rId4">
            <a:alphaModFix/>
          </a:blip>
          <a:stretch>
            <a:fillRect/>
          </a:stretch>
        </p:blipFill>
        <p:spPr>
          <a:xfrm>
            <a:off x="4987748" y="1726900"/>
            <a:ext cx="1395400" cy="1462093"/>
          </a:xfrm>
          <a:prstGeom prst="rect">
            <a:avLst/>
          </a:prstGeom>
          <a:noFill/>
          <a:ln>
            <a:noFill/>
          </a:ln>
        </p:spPr>
      </p:pic>
      <p:pic>
        <p:nvPicPr>
          <p:cNvPr id="185" name="Google Shape;185;p19"/>
          <p:cNvPicPr preferRelativeResize="0"/>
          <p:nvPr/>
        </p:nvPicPr>
        <p:blipFill>
          <a:blip r:embed="rId5">
            <a:alphaModFix/>
          </a:blip>
          <a:stretch>
            <a:fillRect/>
          </a:stretch>
        </p:blipFill>
        <p:spPr>
          <a:xfrm>
            <a:off x="2775238" y="1760250"/>
            <a:ext cx="1823822" cy="1395401"/>
          </a:xfrm>
          <a:prstGeom prst="rect">
            <a:avLst/>
          </a:prstGeom>
          <a:noFill/>
          <a:ln>
            <a:noFill/>
          </a:ln>
        </p:spPr>
      </p:pic>
      <p:pic>
        <p:nvPicPr>
          <p:cNvPr id="6148" name="Picture 4" descr="Resultado de imagen para confidencialidad">
            <a:extLst>
              <a:ext uri="{FF2B5EF4-FFF2-40B4-BE49-F238E27FC236}">
                <a16:creationId xmlns:a16="http://schemas.microsoft.com/office/drawing/2014/main" id="{8AAE8B36-34CA-4692-B22C-AAB8B17BD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9728" y="1726900"/>
            <a:ext cx="1695372" cy="1105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274C2DEA-5AED-4FA9-96DD-80B294E0FD21}"/>
              </a:ext>
            </a:extLst>
          </p:cNvPr>
          <p:cNvSpPr txBox="1">
            <a:spLocks noGrp="1"/>
          </p:cNvSpPr>
          <p:nvPr>
            <p:ph type="title"/>
          </p:nvPr>
        </p:nvSpPr>
        <p:spPr>
          <a:xfrm>
            <a:off x="656965" y="313337"/>
            <a:ext cx="7830070" cy="634435"/>
          </a:xfrm>
          <a:prstGeom prst="rect">
            <a:avLst/>
          </a:prstGeom>
        </p:spPr>
        <p:txBody>
          <a:bodyPr spcFirstLastPara="1" wrap="square" lIns="91425" tIns="91425" rIns="91425" bIns="91425" anchor="t" anchorCtr="0">
            <a:noAutofit/>
          </a:bodyPr>
          <a:lstStyle/>
          <a:p>
            <a:r>
              <a:rPr lang="es-PA" b="1" dirty="0"/>
              <a:t>Digitalizando la Democracia al Siglo XXI</a:t>
            </a:r>
            <a:endParaRPr lang="es-PA" dirty="0"/>
          </a:p>
        </p:txBody>
      </p:sp>
      <p:sp>
        <p:nvSpPr>
          <p:cNvPr id="5" name="Rectángulo 4">
            <a:extLst>
              <a:ext uri="{FF2B5EF4-FFF2-40B4-BE49-F238E27FC236}">
                <a16:creationId xmlns:a16="http://schemas.microsoft.com/office/drawing/2014/main" id="{2D58F3D8-4DC3-46DB-9F5B-4F139E7CFF42}"/>
              </a:ext>
            </a:extLst>
          </p:cNvPr>
          <p:cNvSpPr/>
          <p:nvPr/>
        </p:nvSpPr>
        <p:spPr>
          <a:xfrm>
            <a:off x="523943" y="1405306"/>
            <a:ext cx="3767729" cy="3041602"/>
          </a:xfrm>
          <a:prstGeom prst="rect">
            <a:avLst/>
          </a:prstGeom>
        </p:spPr>
        <p:txBody>
          <a:bodyPr wrap="square">
            <a:spAutoFit/>
          </a:bodyPr>
          <a:lstStyle/>
          <a:p>
            <a:pPr lvl="0" algn="just">
              <a:lnSpc>
                <a:spcPct val="107000"/>
              </a:lnSpc>
              <a:spcAft>
                <a:spcPts val="800"/>
              </a:spcAft>
            </a:pPr>
            <a:r>
              <a:rPr lang="es-PA" sz="2000" b="1" dirty="0">
                <a:latin typeface="Calibri" panose="020F0502020204030204" pitchFamily="34" charset="0"/>
                <a:ea typeface="Calibri" panose="020F0502020204030204" pitchFamily="34" charset="0"/>
                <a:cs typeface="Times New Roman" panose="02020603050405020304" pitchFamily="18" charset="0"/>
              </a:rPr>
              <a:t>Proceso de Votación</a:t>
            </a:r>
            <a:r>
              <a:rPr lang="es-PA" sz="2000" dirty="0">
                <a:latin typeface="Calibri" panose="020F0502020204030204" pitchFamily="34" charset="0"/>
                <a:ea typeface="Calibri" panose="020F0502020204030204" pitchFamily="34" charset="0"/>
                <a:cs typeface="Times New Roman" panose="02020603050405020304" pitchFamily="18" charset="0"/>
              </a:rPr>
              <a:t>: Este sistema, se va a enfocar en el proceso mismo a través del cual el ciudadano habilitado para ejercer el derecho al sufragio, lo hace en las elecciones generales, parciales o incluso referéndums de carácter consultivo, también conocido como </a:t>
            </a:r>
            <a:r>
              <a:rPr lang="es-PA" sz="2000" dirty="0" err="1">
                <a:latin typeface="Calibri" panose="020F0502020204030204" pitchFamily="34" charset="0"/>
                <a:ea typeface="Calibri" panose="020F0502020204030204" pitchFamily="34" charset="0"/>
                <a:cs typeface="Times New Roman" panose="02020603050405020304" pitchFamily="18" charset="0"/>
              </a:rPr>
              <a:t>plesbicitos</a:t>
            </a:r>
            <a:r>
              <a:rPr lang="es-PA" dirty="0">
                <a:latin typeface="Calibri" panose="020F0502020204030204" pitchFamily="34" charset="0"/>
                <a:ea typeface="Calibri" panose="020F0502020204030204" pitchFamily="34" charset="0"/>
                <a:cs typeface="Times New Roman" panose="02020603050405020304" pitchFamily="18" charset="0"/>
              </a:rPr>
              <a:t>.</a:t>
            </a:r>
            <a:endParaRPr lang="es-P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Resultado de imagen para referendum ampliaciÃ³n del canal">
            <a:extLst>
              <a:ext uri="{FF2B5EF4-FFF2-40B4-BE49-F238E27FC236}">
                <a16:creationId xmlns:a16="http://schemas.microsoft.com/office/drawing/2014/main" id="{34B62DF6-3E1B-45F7-95B8-A15B27D68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306" y="947772"/>
            <a:ext cx="3767729" cy="3758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9D5CD634-3CF6-4226-9CE8-64618C8D1513}"/>
              </a:ext>
            </a:extLst>
          </p:cNvPr>
          <p:cNvSpPr txBox="1">
            <a:spLocks noGrp="1"/>
          </p:cNvSpPr>
          <p:nvPr>
            <p:ph type="title"/>
          </p:nvPr>
        </p:nvSpPr>
        <p:spPr>
          <a:xfrm>
            <a:off x="673651" y="256770"/>
            <a:ext cx="7796698" cy="634435"/>
          </a:xfrm>
          <a:prstGeom prst="rect">
            <a:avLst/>
          </a:prstGeom>
        </p:spPr>
        <p:txBody>
          <a:bodyPr spcFirstLastPara="1" wrap="square" lIns="91425" tIns="91425" rIns="91425" bIns="91425" anchor="t" anchorCtr="0">
            <a:noAutofit/>
          </a:bodyPr>
          <a:lstStyle/>
          <a:p>
            <a:pPr algn="ctr"/>
            <a:r>
              <a:rPr lang="es-PA" b="1" dirty="0"/>
              <a:t>Pasos del Proceso de Votación Pt1</a:t>
            </a:r>
            <a:endParaRPr lang="es-PA" dirty="0"/>
          </a:p>
        </p:txBody>
      </p:sp>
      <p:sp>
        <p:nvSpPr>
          <p:cNvPr id="5" name="Rectángulo 4">
            <a:extLst>
              <a:ext uri="{FF2B5EF4-FFF2-40B4-BE49-F238E27FC236}">
                <a16:creationId xmlns:a16="http://schemas.microsoft.com/office/drawing/2014/main" id="{BDA88C0D-429D-4EFD-88D4-FB975ED5387A}"/>
              </a:ext>
            </a:extLst>
          </p:cNvPr>
          <p:cNvSpPr/>
          <p:nvPr/>
        </p:nvSpPr>
        <p:spPr>
          <a:xfrm>
            <a:off x="213583" y="921074"/>
            <a:ext cx="4358417" cy="1465209"/>
          </a:xfrm>
          <a:prstGeom prst="rect">
            <a:avLst/>
          </a:prstGeom>
        </p:spPr>
        <p:txBody>
          <a:bodyPr wrap="square">
            <a:spAutoFit/>
          </a:bodyPr>
          <a:lstStyle/>
          <a:p>
            <a:pPr marL="457200" lvl="1" algn="just">
              <a:lnSpc>
                <a:spcPct val="107000"/>
              </a:lnSpc>
              <a:spcAft>
                <a:spcPts val="800"/>
              </a:spcAft>
            </a:pPr>
            <a:r>
              <a:rPr lang="es-PA" dirty="0">
                <a:latin typeface="Calibri" panose="020F0502020204030204" pitchFamily="34" charset="0"/>
                <a:ea typeface="Calibri" panose="020F0502020204030204" pitchFamily="34" charset="0"/>
                <a:cs typeface="Times New Roman" panose="02020603050405020304" pitchFamily="18" charset="0"/>
              </a:rPr>
              <a:t>1. Se permitirá el acceso directo a una </a:t>
            </a:r>
            <a:r>
              <a:rPr lang="es-PA" dirty="0" err="1">
                <a:latin typeface="Calibri" panose="020F0502020204030204" pitchFamily="34" charset="0"/>
                <a:ea typeface="Calibri" panose="020F0502020204030204" pitchFamily="34" charset="0"/>
                <a:cs typeface="Times New Roman" panose="02020603050405020304" pitchFamily="18" charset="0"/>
              </a:rPr>
              <a:t>url</a:t>
            </a:r>
            <a:r>
              <a:rPr lang="es-PA" dirty="0">
                <a:latin typeface="Calibri" panose="020F0502020204030204" pitchFamily="34" charset="0"/>
                <a:ea typeface="Calibri" panose="020F0502020204030204" pitchFamily="34" charset="0"/>
                <a:cs typeface="Times New Roman" panose="02020603050405020304" pitchFamily="18" charset="0"/>
              </a:rPr>
              <a:t> predeterminada tribunal-electoral.gob.pa/voto desde las 7:00 a.m. hasta las 4:00 pm. del primer domingo del mes de mayo del año 2024, que es donde según la Constitución y el Código Electoral </a:t>
            </a:r>
            <a:r>
              <a:rPr lang="es-PA" dirty="0" err="1">
                <a:latin typeface="Calibri" panose="020F0502020204030204" pitchFamily="34" charset="0"/>
                <a:ea typeface="Calibri" panose="020F0502020204030204" pitchFamily="34" charset="0"/>
                <a:cs typeface="Times New Roman" panose="02020603050405020304" pitchFamily="18" charset="0"/>
              </a:rPr>
              <a:t>namapeño</a:t>
            </a:r>
            <a:r>
              <a:rPr lang="es-PA" dirty="0">
                <a:latin typeface="Calibri" panose="020F0502020204030204" pitchFamily="34" charset="0"/>
                <a:ea typeface="Calibri" panose="020F0502020204030204" pitchFamily="34" charset="0"/>
                <a:cs typeface="Times New Roman" panose="02020603050405020304" pitchFamily="18" charset="0"/>
              </a:rPr>
              <a:t>, se llevan a cabo las elecciones.</a:t>
            </a:r>
            <a:endParaRPr lang="es-P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id="{968A1602-85F5-4472-9FBC-962492EBAE06}"/>
              </a:ext>
            </a:extLst>
          </p:cNvPr>
          <p:cNvSpPr/>
          <p:nvPr/>
        </p:nvSpPr>
        <p:spPr>
          <a:xfrm>
            <a:off x="4330190" y="2265190"/>
            <a:ext cx="4358417" cy="2567113"/>
          </a:xfrm>
          <a:prstGeom prst="rect">
            <a:avLst/>
          </a:prstGeom>
        </p:spPr>
        <p:txBody>
          <a:bodyPr wrap="square">
            <a:spAutoFit/>
          </a:bodyPr>
          <a:lstStyle/>
          <a:p>
            <a:pPr marL="457200" lvl="1" algn="just">
              <a:lnSpc>
                <a:spcPct val="107000"/>
              </a:lnSpc>
              <a:spcAft>
                <a:spcPts val="800"/>
              </a:spcAft>
            </a:pPr>
            <a:r>
              <a:rPr lang="es-PA" dirty="0">
                <a:latin typeface="Calibri" panose="020F0502020204030204" pitchFamily="34" charset="0"/>
                <a:ea typeface="Calibri" panose="020F0502020204030204" pitchFamily="34" charset="0"/>
                <a:cs typeface="Times New Roman" panose="02020603050405020304" pitchFamily="18" charset="0"/>
              </a:rPr>
              <a:t>2. Se harán una serie de procesos para validad la identidad de la persona que ingresa a esta URL y reconocer que efectivamente es quién dice y bajo gravedad de juramento, digitalmente asevera ser, entre ellos, se pueden destacar los siguientes:</a:t>
            </a:r>
          </a:p>
          <a:p>
            <a:pPr marL="628650" lvl="1" indent="-171450" algn="just">
              <a:lnSpc>
                <a:spcPct val="107000"/>
              </a:lnSpc>
              <a:spcAft>
                <a:spcPts val="800"/>
              </a:spcAft>
              <a:buFont typeface="Arial" panose="020B0604020202020204" pitchFamily="34" charset="0"/>
              <a:buChar char="•"/>
            </a:pPr>
            <a:r>
              <a:rPr lang="es-PA" b="1" dirty="0">
                <a:effectLst/>
                <a:latin typeface="Calibri" panose="020F0502020204030204" pitchFamily="34" charset="0"/>
                <a:ea typeface="Calibri" panose="020F0502020204030204" pitchFamily="34" charset="0"/>
                <a:cs typeface="Times New Roman" panose="02020603050405020304" pitchFamily="18" charset="0"/>
              </a:rPr>
              <a:t>Número de Cédula</a:t>
            </a:r>
          </a:p>
          <a:p>
            <a:pPr marL="628650" lvl="1" indent="-171450" algn="just">
              <a:lnSpc>
                <a:spcPct val="107000"/>
              </a:lnSpc>
              <a:spcAft>
                <a:spcPts val="800"/>
              </a:spcAft>
              <a:buFont typeface="Arial" panose="020B0604020202020204" pitchFamily="34" charset="0"/>
              <a:buChar char="•"/>
            </a:pPr>
            <a:r>
              <a:rPr lang="es-PA" b="1" dirty="0">
                <a:effectLst/>
                <a:latin typeface="Calibri" panose="020F0502020204030204" pitchFamily="34" charset="0"/>
                <a:ea typeface="Calibri" panose="020F0502020204030204" pitchFamily="34" charset="0"/>
                <a:cs typeface="Times New Roman" panose="02020603050405020304" pitchFamily="18" charset="0"/>
              </a:rPr>
              <a:t>Fecha de Nacimiento</a:t>
            </a:r>
            <a:endParaRPr lang="es-PA" b="1" dirty="0">
              <a:latin typeface="Calibri" panose="020F0502020204030204" pitchFamily="34" charset="0"/>
              <a:ea typeface="Calibri" panose="020F0502020204030204" pitchFamily="34" charset="0"/>
              <a:cs typeface="Times New Roman" panose="02020603050405020304" pitchFamily="18" charset="0"/>
            </a:endParaRPr>
          </a:p>
          <a:p>
            <a:pPr marL="628650" lvl="1" indent="-171450" algn="just">
              <a:lnSpc>
                <a:spcPct val="107000"/>
              </a:lnSpc>
              <a:spcAft>
                <a:spcPts val="800"/>
              </a:spcAft>
              <a:buFont typeface="Arial" panose="020B0604020202020204" pitchFamily="34" charset="0"/>
              <a:buChar char="•"/>
            </a:pPr>
            <a:r>
              <a:rPr lang="es-PA" b="1" dirty="0">
                <a:effectLst/>
                <a:latin typeface="Calibri" panose="020F0502020204030204" pitchFamily="34" charset="0"/>
                <a:ea typeface="Calibri" panose="020F0502020204030204" pitchFamily="34" charset="0"/>
                <a:cs typeface="Times New Roman" panose="02020603050405020304" pitchFamily="18" charset="0"/>
              </a:rPr>
              <a:t>Código de </a:t>
            </a:r>
            <a:r>
              <a:rPr lang="es-PA" b="1" dirty="0">
                <a:latin typeface="Calibri" panose="020F0502020204030204" pitchFamily="34" charset="0"/>
                <a:ea typeface="Calibri" panose="020F0502020204030204" pitchFamily="34" charset="0"/>
                <a:cs typeface="Times New Roman" panose="02020603050405020304" pitchFamily="18" charset="0"/>
              </a:rPr>
              <a:t>Verificación de Cédula</a:t>
            </a:r>
          </a:p>
          <a:p>
            <a:pPr marL="628650" lvl="1" indent="-171450" algn="just">
              <a:lnSpc>
                <a:spcPct val="107000"/>
              </a:lnSpc>
              <a:spcAft>
                <a:spcPts val="800"/>
              </a:spcAft>
              <a:buFont typeface="Arial" panose="020B0604020202020204" pitchFamily="34" charset="0"/>
              <a:buChar char="•"/>
            </a:pPr>
            <a:r>
              <a:rPr lang="es-PA" b="1" dirty="0">
                <a:effectLst/>
                <a:latin typeface="Calibri" panose="020F0502020204030204" pitchFamily="34" charset="0"/>
                <a:ea typeface="Calibri" panose="020F0502020204030204" pitchFamily="34" charset="0"/>
                <a:cs typeface="Times New Roman" panose="02020603050405020304" pitchFamily="18" charset="0"/>
              </a:rPr>
              <a:t>Pregunta Secreta</a:t>
            </a:r>
          </a:p>
        </p:txBody>
      </p:sp>
      <p:pic>
        <p:nvPicPr>
          <p:cNvPr id="3074" name="Picture 2" descr="Resultado de imagen para elections">
            <a:extLst>
              <a:ext uri="{FF2B5EF4-FFF2-40B4-BE49-F238E27FC236}">
                <a16:creationId xmlns:a16="http://schemas.microsoft.com/office/drawing/2014/main" id="{66F05C13-BB3B-4689-B292-6CFE78CEB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843" y="2496244"/>
            <a:ext cx="2336059" cy="233605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5A4655F-E385-4310-BBDF-7234A63A9C69}"/>
              </a:ext>
            </a:extLst>
          </p:cNvPr>
          <p:cNvPicPr>
            <a:picLocks noChangeAspect="1"/>
          </p:cNvPicPr>
          <p:nvPr/>
        </p:nvPicPr>
        <p:blipFill>
          <a:blip r:embed="rId3"/>
          <a:stretch>
            <a:fillRect/>
          </a:stretch>
        </p:blipFill>
        <p:spPr>
          <a:xfrm>
            <a:off x="4867249" y="859632"/>
            <a:ext cx="3821358" cy="1375689"/>
          </a:xfrm>
          <a:prstGeom prst="rect">
            <a:avLst/>
          </a:prstGeom>
        </p:spPr>
      </p:pic>
    </p:spTree>
    <p:extLst>
      <p:ext uri="{BB962C8B-B14F-4D97-AF65-F5344CB8AC3E}">
        <p14:creationId xmlns:p14="http://schemas.microsoft.com/office/powerpoint/2010/main" val="2508010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2310012B-8846-4605-9260-08A6DE84DCEA}"/>
              </a:ext>
            </a:extLst>
          </p:cNvPr>
          <p:cNvSpPr txBox="1">
            <a:spLocks noGrp="1"/>
          </p:cNvSpPr>
          <p:nvPr>
            <p:ph type="title"/>
          </p:nvPr>
        </p:nvSpPr>
        <p:spPr>
          <a:xfrm>
            <a:off x="223125" y="299988"/>
            <a:ext cx="8697749" cy="634435"/>
          </a:xfrm>
          <a:prstGeom prst="rect">
            <a:avLst/>
          </a:prstGeom>
        </p:spPr>
        <p:txBody>
          <a:bodyPr spcFirstLastPara="1" wrap="square" lIns="91425" tIns="91425" rIns="91425" bIns="91425" anchor="t" anchorCtr="0">
            <a:noAutofit/>
          </a:bodyPr>
          <a:lstStyle/>
          <a:p>
            <a:pPr algn="ctr"/>
            <a:r>
              <a:rPr lang="es-PA" b="1" dirty="0"/>
              <a:t>Pasos del Proceso de Votación Pt2</a:t>
            </a:r>
            <a:endParaRPr lang="es-PA" dirty="0"/>
          </a:p>
        </p:txBody>
      </p:sp>
      <p:sp>
        <p:nvSpPr>
          <p:cNvPr id="5" name="Rectángulo 4">
            <a:extLst>
              <a:ext uri="{FF2B5EF4-FFF2-40B4-BE49-F238E27FC236}">
                <a16:creationId xmlns:a16="http://schemas.microsoft.com/office/drawing/2014/main" id="{7F2AB156-D6A9-4308-A067-407040607ED4}"/>
              </a:ext>
            </a:extLst>
          </p:cNvPr>
          <p:cNvSpPr/>
          <p:nvPr/>
        </p:nvSpPr>
        <p:spPr>
          <a:xfrm>
            <a:off x="119671" y="1513395"/>
            <a:ext cx="4572000" cy="2817887"/>
          </a:xfrm>
          <a:prstGeom prst="rect">
            <a:avLst/>
          </a:prstGeom>
        </p:spPr>
        <p:txBody>
          <a:bodyPr>
            <a:spAutoFit/>
          </a:bodyPr>
          <a:lstStyle/>
          <a:p>
            <a:pPr marL="457200" lvl="1" algn="just">
              <a:lnSpc>
                <a:spcPct val="107000"/>
              </a:lnSpc>
              <a:spcAft>
                <a:spcPts val="800"/>
              </a:spcAft>
            </a:pPr>
            <a:r>
              <a:rPr lang="es-PA" sz="1600" dirty="0">
                <a:latin typeface="Calibri" panose="020F0502020204030204" pitchFamily="34" charset="0"/>
                <a:ea typeface="Calibri" panose="020F0502020204030204" pitchFamily="34" charset="0"/>
                <a:cs typeface="Times New Roman" panose="02020603050405020304" pitchFamily="18" charset="0"/>
              </a:rPr>
              <a:t>3. Dentro de la Ventana de Votación se le va a permitir al ciudadano elegir a sus futuras autoridades de una forma rápida con información de apoyo disponible en la parte inferior.</a:t>
            </a:r>
          </a:p>
          <a:p>
            <a:pPr marL="457200" lvl="1" algn="just">
              <a:lnSpc>
                <a:spcPct val="107000"/>
              </a:lnSpc>
              <a:spcAft>
                <a:spcPts val="800"/>
              </a:spcAft>
            </a:pPr>
            <a:r>
              <a:rPr lang="es-PA" sz="1600" dirty="0">
                <a:latin typeface="Calibri" panose="020F0502020204030204" pitchFamily="34" charset="0"/>
                <a:ea typeface="Calibri" panose="020F0502020204030204" pitchFamily="34" charset="0"/>
                <a:cs typeface="Times New Roman" panose="02020603050405020304" pitchFamily="18" charset="0"/>
              </a:rPr>
              <a:t>Se mostraran para diferentes pantallas para votar por Presidente, Diputado, Alcalde y Representante de Corregimiento, utilizando las mismas causales reales para declarar un voto válido, nulo o en blanco.</a:t>
            </a:r>
          </a:p>
        </p:txBody>
      </p:sp>
      <p:pic>
        <p:nvPicPr>
          <p:cNvPr id="2" name="Imagen 1">
            <a:extLst>
              <a:ext uri="{FF2B5EF4-FFF2-40B4-BE49-F238E27FC236}">
                <a16:creationId xmlns:a16="http://schemas.microsoft.com/office/drawing/2014/main" id="{2E60763D-AA55-412B-90F8-4FC2F12F34B9}"/>
              </a:ext>
            </a:extLst>
          </p:cNvPr>
          <p:cNvPicPr>
            <a:picLocks noChangeAspect="1"/>
          </p:cNvPicPr>
          <p:nvPr/>
        </p:nvPicPr>
        <p:blipFill rotWithShape="1">
          <a:blip r:embed="rId2"/>
          <a:srcRect l="38922"/>
          <a:stretch/>
        </p:blipFill>
        <p:spPr>
          <a:xfrm>
            <a:off x="5386283" y="1395247"/>
            <a:ext cx="3183714" cy="3054182"/>
          </a:xfrm>
          <a:prstGeom prst="rect">
            <a:avLst/>
          </a:prstGeom>
        </p:spPr>
      </p:pic>
    </p:spTree>
    <p:extLst>
      <p:ext uri="{BB962C8B-B14F-4D97-AF65-F5344CB8AC3E}">
        <p14:creationId xmlns:p14="http://schemas.microsoft.com/office/powerpoint/2010/main" val="350207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16">
            <a:extLst>
              <a:ext uri="{FF2B5EF4-FFF2-40B4-BE49-F238E27FC236}">
                <a16:creationId xmlns:a16="http://schemas.microsoft.com/office/drawing/2014/main" id="{FEAF47E3-DDAF-4377-8E0B-54A38970BB50}"/>
              </a:ext>
            </a:extLst>
          </p:cNvPr>
          <p:cNvSpPr txBox="1">
            <a:spLocks noGrp="1"/>
          </p:cNvSpPr>
          <p:nvPr>
            <p:ph type="title"/>
          </p:nvPr>
        </p:nvSpPr>
        <p:spPr>
          <a:xfrm>
            <a:off x="399999" y="284052"/>
            <a:ext cx="8344002" cy="634435"/>
          </a:xfrm>
          <a:prstGeom prst="rect">
            <a:avLst/>
          </a:prstGeom>
        </p:spPr>
        <p:txBody>
          <a:bodyPr spcFirstLastPara="1" wrap="square" lIns="91425" tIns="91425" rIns="91425" bIns="91425" anchor="t" anchorCtr="0">
            <a:noAutofit/>
          </a:bodyPr>
          <a:lstStyle/>
          <a:p>
            <a:pPr algn="ctr"/>
            <a:r>
              <a:rPr lang="es-PA" b="1" dirty="0"/>
              <a:t>Proceso de Escrutinio de los Votos y Actas</a:t>
            </a:r>
            <a:endParaRPr lang="es-PA" dirty="0"/>
          </a:p>
        </p:txBody>
      </p:sp>
      <p:sp>
        <p:nvSpPr>
          <p:cNvPr id="5" name="Rectángulo 4">
            <a:extLst>
              <a:ext uri="{FF2B5EF4-FFF2-40B4-BE49-F238E27FC236}">
                <a16:creationId xmlns:a16="http://schemas.microsoft.com/office/drawing/2014/main" id="{D233F81E-3CA1-4B60-ABE5-560FAE8B3BB8}"/>
              </a:ext>
            </a:extLst>
          </p:cNvPr>
          <p:cNvSpPr/>
          <p:nvPr/>
        </p:nvSpPr>
        <p:spPr>
          <a:xfrm>
            <a:off x="600700" y="1055304"/>
            <a:ext cx="3410645" cy="1077218"/>
          </a:xfrm>
          <a:prstGeom prst="rect">
            <a:avLst/>
          </a:prstGeom>
        </p:spPr>
        <p:txBody>
          <a:bodyPr wrap="square">
            <a:spAutoFit/>
          </a:bodyPr>
          <a:lstStyle/>
          <a:p>
            <a:r>
              <a:rPr lang="es-PA" sz="1600" dirty="0">
                <a:latin typeface="Calibri" panose="020F0502020204030204" pitchFamily="34" charset="0"/>
                <a:ea typeface="Calibri" panose="020F0502020204030204" pitchFamily="34" charset="0"/>
                <a:cs typeface="Times New Roman" panose="02020603050405020304" pitchFamily="18" charset="0"/>
              </a:rPr>
              <a:t>Este, será en parte digitalizado y parte se mantendrá físico para adecuarse a las reglamentaciones </a:t>
            </a:r>
            <a:r>
              <a:rPr lang="es-PA" sz="1600" dirty="0" err="1">
                <a:latin typeface="Calibri" panose="020F0502020204030204" pitchFamily="34" charset="0"/>
                <a:ea typeface="Calibri" panose="020F0502020204030204" pitchFamily="34" charset="0"/>
                <a:cs typeface="Times New Roman" panose="02020603050405020304" pitchFamily="18" charset="0"/>
              </a:rPr>
              <a:t>namapeñas</a:t>
            </a:r>
            <a:r>
              <a:rPr lang="es-PA" sz="1600" dirty="0">
                <a:latin typeface="Calibri" panose="020F0502020204030204" pitchFamily="34" charset="0"/>
                <a:ea typeface="Calibri" panose="020F0502020204030204" pitchFamily="34" charset="0"/>
                <a:cs typeface="Times New Roman" panose="02020603050405020304" pitchFamily="18" charset="0"/>
              </a:rPr>
              <a:t> en cuanto a materia electoral.</a:t>
            </a:r>
            <a:endParaRPr lang="es-PA" sz="1600" dirty="0"/>
          </a:p>
        </p:txBody>
      </p:sp>
      <p:sp>
        <p:nvSpPr>
          <p:cNvPr id="8" name="Rectángulo 7">
            <a:extLst>
              <a:ext uri="{FF2B5EF4-FFF2-40B4-BE49-F238E27FC236}">
                <a16:creationId xmlns:a16="http://schemas.microsoft.com/office/drawing/2014/main" id="{EA27B067-1FFD-4848-B559-6DECC0D1EA62}"/>
              </a:ext>
            </a:extLst>
          </p:cNvPr>
          <p:cNvSpPr/>
          <p:nvPr/>
        </p:nvSpPr>
        <p:spPr>
          <a:xfrm>
            <a:off x="3877857" y="2660546"/>
            <a:ext cx="4618720" cy="2188356"/>
          </a:xfrm>
          <a:prstGeom prst="rect">
            <a:avLst/>
          </a:prstGeom>
        </p:spPr>
        <p:txBody>
          <a:bodyPr wrap="square">
            <a:spAutoFit/>
          </a:bodyPr>
          <a:lstStyle/>
          <a:p>
            <a:pPr marL="457200" lvl="1" algn="just">
              <a:lnSpc>
                <a:spcPct val="107000"/>
              </a:lnSpc>
              <a:spcAft>
                <a:spcPts val="800"/>
              </a:spcAft>
            </a:pPr>
            <a:r>
              <a:rPr lang="es-PA" sz="1600" dirty="0">
                <a:latin typeface="Calibri" panose="020F0502020204030204" pitchFamily="34" charset="0"/>
                <a:ea typeface="Calibri" panose="020F0502020204030204" pitchFamily="34" charset="0"/>
                <a:cs typeface="Times New Roman" panose="02020603050405020304" pitchFamily="18" charset="0"/>
              </a:rPr>
              <a:t>A las 4:00 p.m. (Hora en la que termina el proceso de votación a nivel nacional), Se cerrará el acceso a la URL de votación e inmediatamente se comenzará con el escrutinio de las actas, el cual se realizará de forma física en las respectivas Juntas de Escrutinio </a:t>
            </a:r>
            <a:r>
              <a:rPr lang="es-PA" sz="1600" dirty="0" err="1">
                <a:latin typeface="Calibri" panose="020F0502020204030204" pitchFamily="34" charset="0"/>
                <a:ea typeface="Calibri" panose="020F0502020204030204" pitchFamily="34" charset="0"/>
                <a:cs typeface="Times New Roman" panose="02020603050405020304" pitchFamily="18" charset="0"/>
              </a:rPr>
              <a:t>Circuital</a:t>
            </a:r>
            <a:r>
              <a:rPr lang="es-PA" sz="1600" dirty="0">
                <a:latin typeface="Calibri" panose="020F0502020204030204" pitchFamily="34" charset="0"/>
                <a:ea typeface="Calibri" panose="020F0502020204030204" pitchFamily="34" charset="0"/>
                <a:cs typeface="Times New Roman" panose="02020603050405020304" pitchFamily="18" charset="0"/>
              </a:rPr>
              <a:t> Nacional, </a:t>
            </a:r>
            <a:r>
              <a:rPr lang="es-PA" sz="1600" dirty="0" err="1">
                <a:latin typeface="Calibri" panose="020F0502020204030204" pitchFamily="34" charset="0"/>
                <a:ea typeface="Calibri" panose="020F0502020204030204" pitchFamily="34" charset="0"/>
                <a:cs typeface="Times New Roman" panose="02020603050405020304" pitchFamily="18" charset="0"/>
              </a:rPr>
              <a:t>Circuital</a:t>
            </a:r>
            <a:r>
              <a:rPr lang="es-PA" sz="1600" dirty="0">
                <a:latin typeface="Calibri" panose="020F0502020204030204" pitchFamily="34" charset="0"/>
                <a:ea typeface="Calibri" panose="020F0502020204030204" pitchFamily="34" charset="0"/>
                <a:cs typeface="Times New Roman" panose="02020603050405020304" pitchFamily="18" charset="0"/>
              </a:rPr>
              <a:t> Municipal, </a:t>
            </a:r>
            <a:r>
              <a:rPr lang="es-PA" sz="1600" dirty="0" err="1">
                <a:latin typeface="Calibri" panose="020F0502020204030204" pitchFamily="34" charset="0"/>
                <a:ea typeface="Calibri" panose="020F0502020204030204" pitchFamily="34" charset="0"/>
                <a:cs typeface="Times New Roman" panose="02020603050405020304" pitchFamily="18" charset="0"/>
              </a:rPr>
              <a:t>Circuital</a:t>
            </a:r>
            <a:r>
              <a:rPr lang="es-PA" sz="1600" dirty="0">
                <a:latin typeface="Calibri" panose="020F0502020204030204" pitchFamily="34" charset="0"/>
                <a:ea typeface="Calibri" panose="020F0502020204030204" pitchFamily="34" charset="0"/>
                <a:cs typeface="Times New Roman" panose="02020603050405020304" pitchFamily="18" charset="0"/>
              </a:rPr>
              <a:t> Legislativa o </a:t>
            </a:r>
            <a:r>
              <a:rPr lang="es-PA" sz="1600" dirty="0" err="1">
                <a:latin typeface="Calibri" panose="020F0502020204030204" pitchFamily="34" charset="0"/>
                <a:ea typeface="Calibri" panose="020F0502020204030204" pitchFamily="34" charset="0"/>
                <a:cs typeface="Times New Roman" panose="02020603050405020304" pitchFamily="18" charset="0"/>
              </a:rPr>
              <a:t>Circuital</a:t>
            </a:r>
            <a:r>
              <a:rPr lang="es-PA" sz="1600" dirty="0">
                <a:latin typeface="Calibri" panose="020F0502020204030204" pitchFamily="34" charset="0"/>
                <a:ea typeface="Calibri" panose="020F0502020204030204" pitchFamily="34" charset="0"/>
                <a:cs typeface="Times New Roman" panose="02020603050405020304" pitchFamily="18" charset="0"/>
              </a:rPr>
              <a:t> Comunal.</a:t>
            </a:r>
            <a:endParaRPr lang="es-P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194" name="Picture 2" descr="Resultado de imagen para vote closed">
            <a:extLst>
              <a:ext uri="{FF2B5EF4-FFF2-40B4-BE49-F238E27FC236}">
                <a16:creationId xmlns:a16="http://schemas.microsoft.com/office/drawing/2014/main" id="{FA7C7245-464B-4890-9A6D-20BA77114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160" y="2571750"/>
            <a:ext cx="1993379" cy="19866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jne panama">
            <a:extLst>
              <a:ext uri="{FF2B5EF4-FFF2-40B4-BE49-F238E27FC236}">
                <a16:creationId xmlns:a16="http://schemas.microsoft.com/office/drawing/2014/main" id="{52FB922A-434D-46A8-808F-1C9946F77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4662333" y="979102"/>
            <a:ext cx="2882912" cy="162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71303"/>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722</Words>
  <Application>Microsoft Office PowerPoint</Application>
  <PresentationFormat>Presentación en pantalla (16:9)</PresentationFormat>
  <Paragraphs>73</Paragraphs>
  <Slides>29</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Calibri</vt:lpstr>
      <vt:lpstr>Arial</vt:lpstr>
      <vt:lpstr>Times New Roman</vt:lpstr>
      <vt:lpstr>Nunito</vt:lpstr>
      <vt:lpstr>Century Gothic</vt:lpstr>
      <vt:lpstr>Shift</vt:lpstr>
      <vt:lpstr>Universidad Tecnológica de Panamá​ Facultad De Ingeniería De Sistemas Computacionales Departamento De Sistemas De Información, Evaluación Y Control De Recursos Informáticos Licenciatura en Ingeniería de Sistemas de Información  Tópicos Especiales 2 ​ Profesor:  ​Erick Agrazal  Estudiantes:​ Luis Villarreal   8-876-1699 Johel Batista  8-914-587  Salón: 1IF-251</vt:lpstr>
      <vt:lpstr>Propuesta de Sistema de Votación Electrónico para la Republica de Namapá</vt:lpstr>
      <vt:lpstr>Situación frente al Panorama Electoral Actual</vt:lpstr>
      <vt:lpstr>Digitalizando la Democracia</vt:lpstr>
      <vt:lpstr>Estándares Éticos de la Empresa</vt:lpstr>
      <vt:lpstr>Digitalizando la Democracia al Siglo XXI</vt:lpstr>
      <vt:lpstr>Pasos del Proceso de Votación Pt1</vt:lpstr>
      <vt:lpstr>Pasos del Proceso de Votación Pt2</vt:lpstr>
      <vt:lpstr>Proceso de Escrutinio de los Votos y Actas</vt:lpstr>
      <vt:lpstr>Seguridad y Cifrado</vt:lpstr>
      <vt:lpstr>Seguridad Física en Servidores y Juntas</vt:lpstr>
      <vt:lpstr>Infraestructura</vt:lpstr>
      <vt:lpstr>Infraestructura</vt:lpstr>
      <vt:lpstr>Infraestructura</vt:lpstr>
      <vt:lpstr>Infraestructura</vt:lpstr>
      <vt:lpstr>Diagrama de Casos de Uso</vt:lpstr>
      <vt:lpstr>Diagrama de Clases</vt:lpstr>
      <vt:lpstr>Presupuesto </vt:lpstr>
      <vt:lpstr>Prototipo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 qué esta Propuesta?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Tecnológica de Panamá​ FACULTAD DE INGENIERÌA DE SISTEMAS COMPUTACIONALESAdministración de Recursos Humanos​ ​ Relaciones Laborales vinculada a la Ética Profesional ​ Profesora:  Sahory Mejía de Acosta​ ​ Estudiantes:​ Miriam Villarreal  8-928-87​ Edinelys Madrid   8-911-1948​ Sara Cortes 8-928-2007​ Elizabeth Zamora 8-925-1820​ Guiliana Melendez 8-912-2112​ ​ Grupo: 6​ ​ Salón: 1-ii141</dc:title>
  <dc:creator>Luisk</dc:creator>
  <cp:lastModifiedBy>JOHEL BATISTA</cp:lastModifiedBy>
  <cp:revision>22</cp:revision>
  <dcterms:modified xsi:type="dcterms:W3CDTF">2019-05-26T01:53:41Z</dcterms:modified>
</cp:coreProperties>
</file>